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5" r:id="rId3"/>
    <p:sldId id="274" r:id="rId4"/>
    <p:sldId id="289" r:id="rId5"/>
    <p:sldId id="275" r:id="rId6"/>
    <p:sldId id="259" r:id="rId7"/>
    <p:sldId id="265" r:id="rId8"/>
    <p:sldId id="306" r:id="rId9"/>
    <p:sldId id="258" r:id="rId10"/>
    <p:sldId id="298" r:id="rId11"/>
    <p:sldId id="280" r:id="rId12"/>
    <p:sldId id="288" r:id="rId13"/>
    <p:sldId id="283" r:id="rId14"/>
    <p:sldId id="295" r:id="rId15"/>
    <p:sldId id="267" r:id="rId16"/>
    <p:sldId id="299" r:id="rId17"/>
    <p:sldId id="271" r:id="rId18"/>
    <p:sldId id="307" r:id="rId19"/>
    <p:sldId id="272" r:id="rId20"/>
    <p:sldId id="309" r:id="rId21"/>
    <p:sldId id="290" r:id="rId22"/>
    <p:sldId id="268" r:id="rId23"/>
    <p:sldId id="269" r:id="rId24"/>
    <p:sldId id="277" r:id="rId25"/>
    <p:sldId id="301" r:id="rId26"/>
    <p:sldId id="302" r:id="rId27"/>
    <p:sldId id="297" r:id="rId28"/>
    <p:sldId id="281" r:id="rId29"/>
    <p:sldId id="286" r:id="rId30"/>
    <p:sldId id="304" r:id="rId31"/>
    <p:sldId id="308"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88"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B1491-FBFB-48CB-8DEB-CF40CFC2BAB8}" type="doc">
      <dgm:prSet loTypeId="urn:microsoft.com/office/officeart/2005/8/layout/hierarchy3" loCatId="hierarchy" qsTypeId="urn:microsoft.com/office/officeart/2005/8/quickstyle/3d3" qsCatId="3D" csTypeId="urn:microsoft.com/office/officeart/2005/8/colors/accent1_2" csCatId="accent1" phldr="1"/>
      <dgm:spPr/>
      <dgm:t>
        <a:bodyPr/>
        <a:lstStyle/>
        <a:p>
          <a:endParaRPr lang="el-GR"/>
        </a:p>
      </dgm:t>
    </dgm:pt>
    <dgm:pt modelId="{DD3948EB-210A-48D1-AFAF-6C54727087A9}">
      <dgm:prSet phldrT="[Text]" custT="1"/>
      <dgm:spPr/>
      <dgm:t>
        <a:bodyPr/>
        <a:lstStyle/>
        <a:p>
          <a:pPr marL="0" marR="0" indent="0" defTabSz="844550" eaLnBrk="1" fontAlgn="auto" latinLnBrk="0" hangingPunct="1">
            <a:lnSpc>
              <a:spcPct val="90000"/>
            </a:lnSpc>
            <a:spcBef>
              <a:spcPct val="0"/>
            </a:spcBef>
            <a:spcAft>
              <a:spcPct val="35000"/>
            </a:spcAft>
            <a:buClrTx/>
            <a:buSzTx/>
            <a:buFontTx/>
            <a:buNone/>
            <a:tabLst/>
            <a:defRPr/>
          </a:pPr>
          <a:r>
            <a:rPr lang="el-GR" sz="3200" b="0" dirty="0" smtClean="0">
              <a:effectLst>
                <a:outerShdw blurRad="38100" dist="38100" dir="2700000" algn="tl">
                  <a:srgbClr val="000000">
                    <a:alpha val="43137"/>
                  </a:srgbClr>
                </a:outerShdw>
              </a:effectLst>
            </a:rPr>
            <a:t>Όψη</a:t>
          </a:r>
          <a:endParaRPr lang="el-GR" sz="3200" b="0" dirty="0">
            <a:effectLst>
              <a:outerShdw blurRad="38100" dist="38100" dir="2700000" algn="tl">
                <a:srgbClr val="000000">
                  <a:alpha val="43137"/>
                </a:srgbClr>
              </a:outerShdw>
            </a:effectLst>
          </a:endParaRPr>
        </a:p>
      </dgm:t>
    </dgm:pt>
    <dgm:pt modelId="{CCCF3CB8-AE8E-4EC9-BDE4-9CCDC0DC4076}" type="parTrans" cxnId="{5A50A556-F417-4F2E-A4A3-0C17210FF4B8}">
      <dgm:prSet/>
      <dgm:spPr/>
      <dgm:t>
        <a:bodyPr/>
        <a:lstStyle/>
        <a:p>
          <a:endParaRPr lang="el-GR"/>
        </a:p>
      </dgm:t>
    </dgm:pt>
    <dgm:pt modelId="{FAA6551D-7693-43C4-A080-CF7298D64092}" type="sibTrans" cxnId="{5A50A556-F417-4F2E-A4A3-0C17210FF4B8}">
      <dgm:prSet/>
      <dgm:spPr/>
      <dgm:t>
        <a:bodyPr/>
        <a:lstStyle/>
        <a:p>
          <a:endParaRPr lang="el-GR"/>
        </a:p>
      </dgm:t>
    </dgm:pt>
    <dgm:pt modelId="{12C549B6-150D-4550-9F05-FED781267C42}">
      <dgm:prSet phldrT="[Text]" custT="1"/>
      <dgm:spPr/>
      <dgm:t>
        <a:bodyPr/>
        <a:lstStyle/>
        <a:p>
          <a:r>
            <a:rPr lang="el-GR" sz="2400" dirty="0" smtClean="0"/>
            <a:t>Μακροσκοπική</a:t>
          </a:r>
          <a:endParaRPr lang="el-GR" sz="2400" dirty="0"/>
        </a:p>
      </dgm:t>
    </dgm:pt>
    <dgm:pt modelId="{A27E7707-23F6-4D69-88FE-0834481F9A71}" type="parTrans" cxnId="{AEFB47FF-3B47-4D95-9579-46572535DDF4}">
      <dgm:prSet/>
      <dgm:spPr/>
      <dgm:t>
        <a:bodyPr/>
        <a:lstStyle/>
        <a:p>
          <a:endParaRPr lang="el-GR"/>
        </a:p>
      </dgm:t>
    </dgm:pt>
    <dgm:pt modelId="{5C95630F-4AD3-4D5E-8022-D9E89CA7F44B}" type="sibTrans" cxnId="{AEFB47FF-3B47-4D95-9579-46572535DDF4}">
      <dgm:prSet/>
      <dgm:spPr/>
      <dgm:t>
        <a:bodyPr/>
        <a:lstStyle/>
        <a:p>
          <a:endParaRPr lang="el-GR"/>
        </a:p>
      </dgm:t>
    </dgm:pt>
    <dgm:pt modelId="{8A14F6A0-5B68-4D99-BCDB-0260C7E34B1E}">
      <dgm:prSet phldrT="[Text]" custT="1"/>
      <dgm:spPr/>
      <dgm:t>
        <a:bodyPr/>
        <a:lstStyle/>
        <a:p>
          <a:r>
            <a:rPr lang="en-US" sz="2000" dirty="0" smtClean="0"/>
            <a:t>1 ml </a:t>
          </a:r>
          <a:r>
            <a:rPr lang="el-GR" sz="2000" dirty="0" smtClean="0"/>
            <a:t>αίμα σε 1 </a:t>
          </a:r>
          <a:r>
            <a:rPr lang="en-US" sz="2000" dirty="0" smtClean="0"/>
            <a:t>L </a:t>
          </a:r>
          <a:r>
            <a:rPr lang="el-GR" sz="2000" dirty="0" smtClean="0"/>
            <a:t>ούρων </a:t>
          </a:r>
          <a:endParaRPr lang="el-GR" sz="2000" dirty="0"/>
        </a:p>
      </dgm:t>
    </dgm:pt>
    <dgm:pt modelId="{244EB1FD-5B02-42CC-8F50-982F0264C1BF}" type="parTrans" cxnId="{D6CC6F83-2723-457A-9849-7EFB1A9F7A16}">
      <dgm:prSet/>
      <dgm:spPr/>
      <dgm:t>
        <a:bodyPr/>
        <a:lstStyle/>
        <a:p>
          <a:endParaRPr lang="el-GR"/>
        </a:p>
      </dgm:t>
    </dgm:pt>
    <dgm:pt modelId="{502997A8-BCE1-4533-BB69-877410C24757}" type="sibTrans" cxnId="{D6CC6F83-2723-457A-9849-7EFB1A9F7A16}">
      <dgm:prSet/>
      <dgm:spPr/>
      <dgm:t>
        <a:bodyPr/>
        <a:lstStyle/>
        <a:p>
          <a:endParaRPr lang="el-GR"/>
        </a:p>
      </dgm:t>
    </dgm:pt>
    <dgm:pt modelId="{A5D472EF-EE41-4092-8E51-5BA81014C3DF}">
      <dgm:prSet phldrT="[Text]" custT="1"/>
      <dgm:spPr/>
      <dgm:t>
        <a:bodyPr/>
        <a:lstStyle/>
        <a:p>
          <a:r>
            <a:rPr lang="el-GR" sz="2400" dirty="0" smtClean="0"/>
            <a:t>Μικροσκοπική</a:t>
          </a:r>
          <a:endParaRPr lang="el-GR" sz="2400" dirty="0"/>
        </a:p>
      </dgm:t>
    </dgm:pt>
    <dgm:pt modelId="{83C1AD9D-7232-45FD-AB26-D93EDF5FE31B}" type="parTrans" cxnId="{1BF4A173-12E8-4E1F-A085-A962B21D023D}">
      <dgm:prSet/>
      <dgm:spPr/>
      <dgm:t>
        <a:bodyPr/>
        <a:lstStyle/>
        <a:p>
          <a:endParaRPr lang="el-GR"/>
        </a:p>
      </dgm:t>
    </dgm:pt>
    <dgm:pt modelId="{2310AAFD-4DF5-46C3-84E9-872C3C48DCC6}" type="sibTrans" cxnId="{1BF4A173-12E8-4E1F-A085-A962B21D023D}">
      <dgm:prSet/>
      <dgm:spPr/>
      <dgm:t>
        <a:bodyPr/>
        <a:lstStyle/>
        <a:p>
          <a:endParaRPr lang="el-GR"/>
        </a:p>
      </dgm:t>
    </dgm:pt>
    <dgm:pt modelId="{076BB530-D867-41AA-BD41-4C25C0BF7CF8}">
      <dgm:prSet phldrT="[Text]" custT="1"/>
      <dgm:spPr/>
      <dgm:t>
        <a:bodyPr/>
        <a:lstStyle/>
        <a:p>
          <a:r>
            <a:rPr lang="el-GR" sz="2000" dirty="0" smtClean="0"/>
            <a:t>&gt;2 ερυθρά κ.ο.π</a:t>
          </a:r>
          <a:endParaRPr lang="el-GR" sz="2000" dirty="0"/>
        </a:p>
      </dgm:t>
    </dgm:pt>
    <dgm:pt modelId="{2CEFFFD3-AB57-46A2-A96B-636FE956880C}" type="parTrans" cxnId="{45AC1493-9959-43FD-BAEF-1DA5E62E8B49}">
      <dgm:prSet/>
      <dgm:spPr/>
      <dgm:t>
        <a:bodyPr/>
        <a:lstStyle/>
        <a:p>
          <a:endParaRPr lang="el-GR"/>
        </a:p>
      </dgm:t>
    </dgm:pt>
    <dgm:pt modelId="{B6BB84FE-A7B5-4684-944B-9BA438505F81}" type="sibTrans" cxnId="{45AC1493-9959-43FD-BAEF-1DA5E62E8B49}">
      <dgm:prSet/>
      <dgm:spPr/>
      <dgm:t>
        <a:bodyPr/>
        <a:lstStyle/>
        <a:p>
          <a:endParaRPr lang="el-GR"/>
        </a:p>
      </dgm:t>
    </dgm:pt>
    <dgm:pt modelId="{A614B3B2-4FE9-46D8-852F-E926C9AACAC2}">
      <dgm:prSet custT="1"/>
      <dgm:spPr/>
      <dgm:t>
        <a:bodyPr/>
        <a:lstStyle/>
        <a:p>
          <a:r>
            <a:rPr lang="el-GR" sz="3200" dirty="0" smtClean="0">
              <a:effectLst>
                <a:outerShdw blurRad="38100" dist="38100" dir="2700000" algn="tl">
                  <a:srgbClr val="000000">
                    <a:alpha val="43137"/>
                  </a:srgbClr>
                </a:outerShdw>
              </a:effectLst>
            </a:rPr>
            <a:t>Διάρκεια</a:t>
          </a:r>
          <a:endParaRPr lang="el-GR" sz="3200" dirty="0">
            <a:effectLst>
              <a:outerShdw blurRad="38100" dist="38100" dir="2700000" algn="tl">
                <a:srgbClr val="000000">
                  <a:alpha val="43137"/>
                </a:srgbClr>
              </a:outerShdw>
            </a:effectLst>
          </a:endParaRPr>
        </a:p>
      </dgm:t>
    </dgm:pt>
    <dgm:pt modelId="{3B0AEDD4-8309-4AC7-9B56-55BD95D9F4D4}" type="parTrans" cxnId="{66CC6835-4CD2-4626-B595-E745972C5672}">
      <dgm:prSet/>
      <dgm:spPr/>
      <dgm:t>
        <a:bodyPr/>
        <a:lstStyle/>
        <a:p>
          <a:endParaRPr lang="el-GR"/>
        </a:p>
      </dgm:t>
    </dgm:pt>
    <dgm:pt modelId="{D754D770-7F5E-48BD-8193-4B4F441F2B1B}" type="sibTrans" cxnId="{66CC6835-4CD2-4626-B595-E745972C5672}">
      <dgm:prSet/>
      <dgm:spPr/>
      <dgm:t>
        <a:bodyPr/>
        <a:lstStyle/>
        <a:p>
          <a:endParaRPr lang="el-GR"/>
        </a:p>
      </dgm:t>
    </dgm:pt>
    <dgm:pt modelId="{CA1C2E78-03DF-45C3-9933-E53302876B53}">
      <dgm:prSet custT="1"/>
      <dgm:spPr/>
      <dgm:t>
        <a:bodyPr/>
        <a:lstStyle/>
        <a:p>
          <a:r>
            <a:rPr lang="el-GR" sz="3200" dirty="0" smtClean="0">
              <a:effectLst>
                <a:outerShdw blurRad="38100" dist="38100" dir="2700000" algn="tl">
                  <a:srgbClr val="000000">
                    <a:alpha val="43137"/>
                  </a:srgbClr>
                </a:outerShdw>
              </a:effectLst>
            </a:rPr>
            <a:t>Σύμπτωμα</a:t>
          </a:r>
          <a:endParaRPr lang="el-GR" sz="3200" dirty="0">
            <a:effectLst>
              <a:outerShdw blurRad="38100" dist="38100" dir="2700000" algn="tl">
                <a:srgbClr val="000000">
                  <a:alpha val="43137"/>
                </a:srgbClr>
              </a:outerShdw>
            </a:effectLst>
          </a:endParaRPr>
        </a:p>
      </dgm:t>
    </dgm:pt>
    <dgm:pt modelId="{AD477F56-A1E2-43E6-8532-9FDFE0FE3C4C}" type="parTrans" cxnId="{2D9919FE-DF46-4C1D-B8D1-1581AB876BBD}">
      <dgm:prSet/>
      <dgm:spPr/>
      <dgm:t>
        <a:bodyPr/>
        <a:lstStyle/>
        <a:p>
          <a:endParaRPr lang="el-GR"/>
        </a:p>
      </dgm:t>
    </dgm:pt>
    <dgm:pt modelId="{D8079227-616C-4F91-9747-B59699D17E73}" type="sibTrans" cxnId="{2D9919FE-DF46-4C1D-B8D1-1581AB876BBD}">
      <dgm:prSet/>
      <dgm:spPr/>
      <dgm:t>
        <a:bodyPr/>
        <a:lstStyle/>
        <a:p>
          <a:endParaRPr lang="el-GR"/>
        </a:p>
      </dgm:t>
    </dgm:pt>
    <dgm:pt modelId="{814EC859-98D2-495D-AA40-3DF56A298481}">
      <dgm:prSet custT="1"/>
      <dgm:spPr/>
      <dgm:t>
        <a:bodyPr/>
        <a:lstStyle/>
        <a:p>
          <a:r>
            <a:rPr lang="el-GR" sz="2400" dirty="0" smtClean="0"/>
            <a:t>Συμπτωματική</a:t>
          </a:r>
          <a:endParaRPr lang="el-GR" sz="2400" dirty="0"/>
        </a:p>
      </dgm:t>
    </dgm:pt>
    <dgm:pt modelId="{6CE15DA6-A047-4526-A498-689ED4933E17}" type="parTrans" cxnId="{B114398E-BFEE-4544-AA01-FF6D8A634D58}">
      <dgm:prSet/>
      <dgm:spPr/>
      <dgm:t>
        <a:bodyPr/>
        <a:lstStyle/>
        <a:p>
          <a:endParaRPr lang="el-GR"/>
        </a:p>
      </dgm:t>
    </dgm:pt>
    <dgm:pt modelId="{0E88E7D0-AB79-4949-A3A1-89AE4A773145}" type="sibTrans" cxnId="{B114398E-BFEE-4544-AA01-FF6D8A634D58}">
      <dgm:prSet/>
      <dgm:spPr/>
      <dgm:t>
        <a:bodyPr/>
        <a:lstStyle/>
        <a:p>
          <a:endParaRPr lang="el-GR"/>
        </a:p>
      </dgm:t>
    </dgm:pt>
    <dgm:pt modelId="{8F1E380E-62B3-4E74-9E72-9EE8C753ED24}">
      <dgm:prSet custT="1"/>
      <dgm:spPr/>
      <dgm:t>
        <a:bodyPr/>
        <a:lstStyle/>
        <a:p>
          <a:r>
            <a:rPr lang="el-GR" sz="2400" dirty="0" smtClean="0"/>
            <a:t>Ασυμπτωματική</a:t>
          </a:r>
          <a:endParaRPr lang="el-GR" sz="2400" dirty="0"/>
        </a:p>
      </dgm:t>
    </dgm:pt>
    <dgm:pt modelId="{0D5B9294-1901-4E55-8E8E-1812BD8BE647}" type="parTrans" cxnId="{D758C44E-E76B-4130-A25F-05F0277DB64D}">
      <dgm:prSet/>
      <dgm:spPr/>
      <dgm:t>
        <a:bodyPr/>
        <a:lstStyle/>
        <a:p>
          <a:endParaRPr lang="el-GR"/>
        </a:p>
      </dgm:t>
    </dgm:pt>
    <dgm:pt modelId="{651D26EA-8044-4023-A1E4-4BEBEC4BF40B}" type="sibTrans" cxnId="{D758C44E-E76B-4130-A25F-05F0277DB64D}">
      <dgm:prSet/>
      <dgm:spPr/>
      <dgm:t>
        <a:bodyPr/>
        <a:lstStyle/>
        <a:p>
          <a:endParaRPr lang="el-GR"/>
        </a:p>
      </dgm:t>
    </dgm:pt>
    <dgm:pt modelId="{2200010B-078B-46EB-855E-1E5B931AEF57}">
      <dgm:prSet custT="1"/>
      <dgm:spPr/>
      <dgm:t>
        <a:bodyPr/>
        <a:lstStyle/>
        <a:p>
          <a:r>
            <a:rPr lang="el-GR" sz="2400" dirty="0" smtClean="0"/>
            <a:t>Παροδική</a:t>
          </a:r>
          <a:r>
            <a:rPr lang="el-GR" sz="2000" dirty="0" smtClean="0"/>
            <a:t> </a:t>
          </a:r>
          <a:endParaRPr lang="el-GR" sz="2000" dirty="0"/>
        </a:p>
      </dgm:t>
    </dgm:pt>
    <dgm:pt modelId="{D83EBCDC-44B7-4B8F-B5D7-064D010E4FD6}" type="parTrans" cxnId="{597F33A9-A2E7-4F6E-8D19-F8F36BCFCE03}">
      <dgm:prSet/>
      <dgm:spPr/>
      <dgm:t>
        <a:bodyPr/>
        <a:lstStyle/>
        <a:p>
          <a:endParaRPr lang="el-GR"/>
        </a:p>
      </dgm:t>
    </dgm:pt>
    <dgm:pt modelId="{DE731DB3-5065-402C-907C-37261FC3943E}" type="sibTrans" cxnId="{597F33A9-A2E7-4F6E-8D19-F8F36BCFCE03}">
      <dgm:prSet/>
      <dgm:spPr/>
      <dgm:t>
        <a:bodyPr/>
        <a:lstStyle/>
        <a:p>
          <a:endParaRPr lang="el-GR"/>
        </a:p>
      </dgm:t>
    </dgm:pt>
    <dgm:pt modelId="{EF20DA92-0E50-4A69-8206-961B6B11A524}">
      <dgm:prSet/>
      <dgm:spPr/>
      <dgm:t>
        <a:bodyPr/>
        <a:lstStyle/>
        <a:p>
          <a:pPr algn="l"/>
          <a:r>
            <a:rPr lang="el-GR" dirty="0" smtClean="0"/>
            <a:t>Επιμένουσα</a:t>
          </a:r>
          <a:endParaRPr lang="el-GR" dirty="0"/>
        </a:p>
      </dgm:t>
    </dgm:pt>
    <dgm:pt modelId="{311091BC-7030-413A-88A8-070C491DD25C}" type="parTrans" cxnId="{4EC8EB7E-1465-4D9D-A020-EDC6E9670DEB}">
      <dgm:prSet/>
      <dgm:spPr/>
      <dgm:t>
        <a:bodyPr/>
        <a:lstStyle/>
        <a:p>
          <a:endParaRPr lang="el-GR"/>
        </a:p>
      </dgm:t>
    </dgm:pt>
    <dgm:pt modelId="{04351F7C-EC0C-4C96-AEA1-34F5F75C5B19}" type="sibTrans" cxnId="{4EC8EB7E-1465-4D9D-A020-EDC6E9670DEB}">
      <dgm:prSet/>
      <dgm:spPr/>
      <dgm:t>
        <a:bodyPr/>
        <a:lstStyle/>
        <a:p>
          <a:endParaRPr lang="el-GR"/>
        </a:p>
      </dgm:t>
    </dgm:pt>
    <dgm:pt modelId="{148170DC-15A5-4BD4-8841-FBFC18867311}">
      <dgm:prSet custT="1"/>
      <dgm:spPr/>
      <dgm:t>
        <a:bodyPr/>
        <a:lstStyle/>
        <a:p>
          <a:r>
            <a:rPr lang="el-GR" sz="2400" dirty="0" smtClean="0"/>
            <a:t>Κυκλική</a:t>
          </a:r>
          <a:endParaRPr lang="el-GR" sz="2400" dirty="0"/>
        </a:p>
      </dgm:t>
    </dgm:pt>
    <dgm:pt modelId="{DB66E489-30A7-4FD0-9059-49283C641DEC}" type="parTrans" cxnId="{05DD9388-10F2-401B-A75A-F846D97C794D}">
      <dgm:prSet/>
      <dgm:spPr/>
      <dgm:t>
        <a:bodyPr/>
        <a:lstStyle/>
        <a:p>
          <a:endParaRPr lang="el-GR"/>
        </a:p>
      </dgm:t>
    </dgm:pt>
    <dgm:pt modelId="{B7C44A00-F344-48B1-B2B4-8D336868D7EB}" type="sibTrans" cxnId="{05DD9388-10F2-401B-A75A-F846D97C794D}">
      <dgm:prSet/>
      <dgm:spPr/>
      <dgm:t>
        <a:bodyPr/>
        <a:lstStyle/>
        <a:p>
          <a:endParaRPr lang="el-GR"/>
        </a:p>
      </dgm:t>
    </dgm:pt>
    <dgm:pt modelId="{D1DDED59-ECE8-4C03-BE92-30CFCC33EEDC}">
      <dgm:prSet phldrT="[Text]" custT="1"/>
      <dgm:spPr/>
      <dgm:t>
        <a:bodyPr/>
        <a:lstStyle/>
        <a:p>
          <a:r>
            <a:rPr lang="el-GR" sz="2000" dirty="0" smtClean="0"/>
            <a:t>Χωρίς πήγματα: νεφρική ή εξωνεφρική</a:t>
          </a:r>
          <a:endParaRPr lang="el-GR" sz="2000" dirty="0"/>
        </a:p>
      </dgm:t>
    </dgm:pt>
    <dgm:pt modelId="{1F960D80-2D42-49F1-8604-6157B9A1807B}" type="parTrans" cxnId="{2BFB8738-F553-4331-8A71-24110E89C8B2}">
      <dgm:prSet/>
      <dgm:spPr/>
      <dgm:t>
        <a:bodyPr/>
        <a:lstStyle/>
        <a:p>
          <a:endParaRPr lang="el-GR"/>
        </a:p>
      </dgm:t>
    </dgm:pt>
    <dgm:pt modelId="{6CBBD2FD-8044-4FC3-A890-77C5ACE84507}" type="sibTrans" cxnId="{2BFB8738-F553-4331-8A71-24110E89C8B2}">
      <dgm:prSet/>
      <dgm:spPr/>
      <dgm:t>
        <a:bodyPr/>
        <a:lstStyle/>
        <a:p>
          <a:endParaRPr lang="el-GR"/>
        </a:p>
      </dgm:t>
    </dgm:pt>
    <dgm:pt modelId="{4B344117-21A2-4D14-9DEC-8EE79A821975}">
      <dgm:prSet phldrT="[Text]" custT="1"/>
      <dgm:spPr/>
      <dgm:t>
        <a:bodyPr/>
        <a:lstStyle/>
        <a:p>
          <a:r>
            <a:rPr lang="el-GR" sz="2000" dirty="0" smtClean="0"/>
            <a:t>Πήγματα: πάντα εξωνεφρική</a:t>
          </a:r>
          <a:endParaRPr lang="el-GR" sz="2000" dirty="0"/>
        </a:p>
      </dgm:t>
    </dgm:pt>
    <dgm:pt modelId="{1E3CCD25-CD21-4711-9607-1B9F02081EE4}" type="parTrans" cxnId="{F20AF19A-9910-4C24-BF5C-7F6F71096128}">
      <dgm:prSet/>
      <dgm:spPr/>
      <dgm:t>
        <a:bodyPr/>
        <a:lstStyle/>
        <a:p>
          <a:endParaRPr lang="el-GR"/>
        </a:p>
      </dgm:t>
    </dgm:pt>
    <dgm:pt modelId="{2CA8E202-E2DF-422E-8FE8-60BC440ECD9C}" type="sibTrans" cxnId="{F20AF19A-9910-4C24-BF5C-7F6F71096128}">
      <dgm:prSet/>
      <dgm:spPr/>
      <dgm:t>
        <a:bodyPr/>
        <a:lstStyle/>
        <a:p>
          <a:endParaRPr lang="el-GR"/>
        </a:p>
      </dgm:t>
    </dgm:pt>
    <dgm:pt modelId="{BAD54544-02EA-44AF-A0BE-4E55900A285F}">
      <dgm:prSet custT="1"/>
      <dgm:spPr/>
      <dgm:t>
        <a:bodyPr/>
        <a:lstStyle/>
        <a:p>
          <a:r>
            <a:rPr lang="el-GR" sz="2000" dirty="0" smtClean="0"/>
            <a:t>Άσκηση </a:t>
          </a:r>
          <a:endParaRPr lang="el-GR" sz="2000" dirty="0"/>
        </a:p>
      </dgm:t>
    </dgm:pt>
    <dgm:pt modelId="{DB036BF3-480B-4925-A8A9-52E78D94CDC6}" type="parTrans" cxnId="{2EF588DC-01E9-4D8A-A1BF-9B305D4F3B0F}">
      <dgm:prSet/>
      <dgm:spPr/>
      <dgm:t>
        <a:bodyPr/>
        <a:lstStyle/>
        <a:p>
          <a:endParaRPr lang="el-GR"/>
        </a:p>
      </dgm:t>
    </dgm:pt>
    <dgm:pt modelId="{195F7727-C324-4BD8-80B4-66B779B5A820}" type="sibTrans" cxnId="{2EF588DC-01E9-4D8A-A1BF-9B305D4F3B0F}">
      <dgm:prSet/>
      <dgm:spPr/>
      <dgm:t>
        <a:bodyPr/>
        <a:lstStyle/>
        <a:p>
          <a:endParaRPr lang="el-GR"/>
        </a:p>
      </dgm:t>
    </dgm:pt>
    <dgm:pt modelId="{37E2BE61-CE5B-4546-99B1-13DC13BF08A0}">
      <dgm:prSet custT="1"/>
      <dgm:spPr/>
      <dgm:t>
        <a:bodyPr/>
        <a:lstStyle/>
        <a:p>
          <a:r>
            <a:rPr lang="el-GR" sz="2000" dirty="0" smtClean="0"/>
            <a:t>λοίμωξη</a:t>
          </a:r>
          <a:endParaRPr lang="el-GR" sz="2000" dirty="0"/>
        </a:p>
      </dgm:t>
    </dgm:pt>
    <dgm:pt modelId="{3626CA17-DF8A-4F0F-AE06-31FBB4124B70}" type="parTrans" cxnId="{04A3D4CB-7FE2-4E3F-AB7A-CCA3F4DC71DE}">
      <dgm:prSet/>
      <dgm:spPr/>
      <dgm:t>
        <a:bodyPr/>
        <a:lstStyle/>
        <a:p>
          <a:endParaRPr lang="el-GR"/>
        </a:p>
      </dgm:t>
    </dgm:pt>
    <dgm:pt modelId="{520615C3-17B6-421F-9FCF-0C7F55EAB216}" type="sibTrans" cxnId="{04A3D4CB-7FE2-4E3F-AB7A-CCA3F4DC71DE}">
      <dgm:prSet/>
      <dgm:spPr/>
      <dgm:t>
        <a:bodyPr/>
        <a:lstStyle/>
        <a:p>
          <a:endParaRPr lang="el-GR"/>
        </a:p>
      </dgm:t>
    </dgm:pt>
    <dgm:pt modelId="{CF7DD54C-6E85-43BB-A0B8-19CBBCB13921}">
      <dgm:prSet custT="1"/>
      <dgm:spPr/>
      <dgm:t>
        <a:bodyPr/>
        <a:lstStyle/>
        <a:p>
          <a:r>
            <a:rPr lang="el-GR" sz="2000" dirty="0" smtClean="0"/>
            <a:t>Ενδομητρίωση</a:t>
          </a:r>
          <a:endParaRPr lang="el-GR" sz="2000" dirty="0"/>
        </a:p>
      </dgm:t>
    </dgm:pt>
    <dgm:pt modelId="{ADD8B98F-2D20-42B1-9E7A-9E5E464D965E}" type="parTrans" cxnId="{3DDE267C-8CC1-4045-9AF5-098DEE19F806}">
      <dgm:prSet/>
      <dgm:spPr/>
      <dgm:t>
        <a:bodyPr/>
        <a:lstStyle/>
        <a:p>
          <a:endParaRPr lang="el-GR"/>
        </a:p>
      </dgm:t>
    </dgm:pt>
    <dgm:pt modelId="{35D643F6-2356-41D8-B7C2-283312DD70B0}" type="sibTrans" cxnId="{3DDE267C-8CC1-4045-9AF5-098DEE19F806}">
      <dgm:prSet/>
      <dgm:spPr/>
      <dgm:t>
        <a:bodyPr/>
        <a:lstStyle/>
        <a:p>
          <a:endParaRPr lang="el-GR"/>
        </a:p>
      </dgm:t>
    </dgm:pt>
    <dgm:pt modelId="{B6F25BE4-1556-464E-8899-FE23DC744B3B}" type="pres">
      <dgm:prSet presAssocID="{625B1491-FBFB-48CB-8DEB-CF40CFC2BAB8}" presName="diagram" presStyleCnt="0">
        <dgm:presLayoutVars>
          <dgm:chPref val="1"/>
          <dgm:dir/>
          <dgm:animOne val="branch"/>
          <dgm:animLvl val="lvl"/>
          <dgm:resizeHandles/>
        </dgm:presLayoutVars>
      </dgm:prSet>
      <dgm:spPr/>
      <dgm:t>
        <a:bodyPr/>
        <a:lstStyle/>
        <a:p>
          <a:endParaRPr lang="el-GR"/>
        </a:p>
      </dgm:t>
    </dgm:pt>
    <dgm:pt modelId="{5CABADDD-D021-4F2B-A2A0-DE5719253048}" type="pres">
      <dgm:prSet presAssocID="{DD3948EB-210A-48D1-AFAF-6C54727087A9}" presName="root" presStyleCnt="0"/>
      <dgm:spPr/>
    </dgm:pt>
    <dgm:pt modelId="{3909BABE-F10B-47E8-8756-7BFA011DA385}" type="pres">
      <dgm:prSet presAssocID="{DD3948EB-210A-48D1-AFAF-6C54727087A9}" presName="rootComposite" presStyleCnt="0"/>
      <dgm:spPr/>
    </dgm:pt>
    <dgm:pt modelId="{1EA06C5C-216B-4A91-BF2F-5EB042543BD9}" type="pres">
      <dgm:prSet presAssocID="{DD3948EB-210A-48D1-AFAF-6C54727087A9}" presName="rootText" presStyleLbl="node1" presStyleIdx="0" presStyleCnt="3" custScaleY="53925"/>
      <dgm:spPr/>
      <dgm:t>
        <a:bodyPr/>
        <a:lstStyle/>
        <a:p>
          <a:endParaRPr lang="el-GR"/>
        </a:p>
      </dgm:t>
    </dgm:pt>
    <dgm:pt modelId="{CCB5CA1E-7637-4A91-A5A7-F8CDD27CE6BB}" type="pres">
      <dgm:prSet presAssocID="{DD3948EB-210A-48D1-AFAF-6C54727087A9}" presName="rootConnector" presStyleLbl="node1" presStyleIdx="0" presStyleCnt="3"/>
      <dgm:spPr/>
      <dgm:t>
        <a:bodyPr/>
        <a:lstStyle/>
        <a:p>
          <a:endParaRPr lang="el-GR"/>
        </a:p>
      </dgm:t>
    </dgm:pt>
    <dgm:pt modelId="{F54ED1F4-C63A-442A-A65A-CEAA5A0AF2D7}" type="pres">
      <dgm:prSet presAssocID="{DD3948EB-210A-48D1-AFAF-6C54727087A9}" presName="childShape" presStyleCnt="0"/>
      <dgm:spPr/>
    </dgm:pt>
    <dgm:pt modelId="{6D570A13-1A96-4F73-B7AC-61E8935F888C}" type="pres">
      <dgm:prSet presAssocID="{A27E7707-23F6-4D69-88FE-0834481F9A71}" presName="Name13" presStyleLbl="parChTrans1D2" presStyleIdx="0" presStyleCnt="7"/>
      <dgm:spPr/>
      <dgm:t>
        <a:bodyPr/>
        <a:lstStyle/>
        <a:p>
          <a:endParaRPr lang="el-GR"/>
        </a:p>
      </dgm:t>
    </dgm:pt>
    <dgm:pt modelId="{21EA11BD-A0A4-4A5B-AC37-9D2E1A0BB520}" type="pres">
      <dgm:prSet presAssocID="{12C549B6-150D-4550-9F05-FED781267C42}" presName="childText" presStyleLbl="bgAcc1" presStyleIdx="0" presStyleCnt="7" custScaleX="142764" custScaleY="227094">
        <dgm:presLayoutVars>
          <dgm:bulletEnabled val="1"/>
        </dgm:presLayoutVars>
      </dgm:prSet>
      <dgm:spPr/>
      <dgm:t>
        <a:bodyPr/>
        <a:lstStyle/>
        <a:p>
          <a:endParaRPr lang="el-GR"/>
        </a:p>
      </dgm:t>
    </dgm:pt>
    <dgm:pt modelId="{7BDAAEE6-C28E-4802-A084-2D9A2947F1D9}" type="pres">
      <dgm:prSet presAssocID="{83C1AD9D-7232-45FD-AB26-D93EDF5FE31B}" presName="Name13" presStyleLbl="parChTrans1D2" presStyleIdx="1" presStyleCnt="7"/>
      <dgm:spPr/>
      <dgm:t>
        <a:bodyPr/>
        <a:lstStyle/>
        <a:p>
          <a:endParaRPr lang="el-GR"/>
        </a:p>
      </dgm:t>
    </dgm:pt>
    <dgm:pt modelId="{4D188DEA-A28E-463A-8612-D7E6AD2D5DC7}" type="pres">
      <dgm:prSet presAssocID="{A5D472EF-EE41-4092-8E51-5BA81014C3DF}" presName="childText" presStyleLbl="bgAcc1" presStyleIdx="1" presStyleCnt="7" custScaleX="121009" custScaleY="87853">
        <dgm:presLayoutVars>
          <dgm:bulletEnabled val="1"/>
        </dgm:presLayoutVars>
      </dgm:prSet>
      <dgm:spPr/>
      <dgm:t>
        <a:bodyPr/>
        <a:lstStyle/>
        <a:p>
          <a:endParaRPr lang="el-GR"/>
        </a:p>
      </dgm:t>
    </dgm:pt>
    <dgm:pt modelId="{86AC1C11-B504-471A-ADD7-A5779C73933D}" type="pres">
      <dgm:prSet presAssocID="{CA1C2E78-03DF-45C3-9933-E53302876B53}" presName="root" presStyleCnt="0"/>
      <dgm:spPr/>
    </dgm:pt>
    <dgm:pt modelId="{2B3FC8AC-E9A1-46B9-B108-6AA3A6479E6C}" type="pres">
      <dgm:prSet presAssocID="{CA1C2E78-03DF-45C3-9933-E53302876B53}" presName="rootComposite" presStyleCnt="0"/>
      <dgm:spPr/>
    </dgm:pt>
    <dgm:pt modelId="{CAA824EC-95AD-4309-A32A-5EA1DD23D052}" type="pres">
      <dgm:prSet presAssocID="{CA1C2E78-03DF-45C3-9933-E53302876B53}" presName="rootText" presStyleLbl="node1" presStyleIdx="1" presStyleCnt="3" custScaleY="55400"/>
      <dgm:spPr/>
      <dgm:t>
        <a:bodyPr/>
        <a:lstStyle/>
        <a:p>
          <a:endParaRPr lang="el-GR"/>
        </a:p>
      </dgm:t>
    </dgm:pt>
    <dgm:pt modelId="{5CBFD6A0-C111-454E-AD2B-71506CD8CC90}" type="pres">
      <dgm:prSet presAssocID="{CA1C2E78-03DF-45C3-9933-E53302876B53}" presName="rootConnector" presStyleLbl="node1" presStyleIdx="1" presStyleCnt="3"/>
      <dgm:spPr/>
      <dgm:t>
        <a:bodyPr/>
        <a:lstStyle/>
        <a:p>
          <a:endParaRPr lang="el-GR"/>
        </a:p>
      </dgm:t>
    </dgm:pt>
    <dgm:pt modelId="{6E80AD93-1D73-4D81-8C91-F297C3DB1036}" type="pres">
      <dgm:prSet presAssocID="{CA1C2E78-03DF-45C3-9933-E53302876B53}" presName="childShape" presStyleCnt="0"/>
      <dgm:spPr/>
    </dgm:pt>
    <dgm:pt modelId="{FBE29DBD-DE22-4262-A3AF-C99215386C25}" type="pres">
      <dgm:prSet presAssocID="{6CE15DA6-A047-4526-A498-689ED4933E17}" presName="Name13" presStyleLbl="parChTrans1D2" presStyleIdx="2" presStyleCnt="7"/>
      <dgm:spPr/>
      <dgm:t>
        <a:bodyPr/>
        <a:lstStyle/>
        <a:p>
          <a:endParaRPr lang="el-GR"/>
        </a:p>
      </dgm:t>
    </dgm:pt>
    <dgm:pt modelId="{EF9F608B-2B11-452A-B981-E07CFC453A35}" type="pres">
      <dgm:prSet presAssocID="{814EC859-98D2-495D-AA40-3DF56A298481}" presName="childText" presStyleLbl="bgAcc1" presStyleIdx="2" presStyleCnt="7" custScaleX="124259">
        <dgm:presLayoutVars>
          <dgm:bulletEnabled val="1"/>
        </dgm:presLayoutVars>
      </dgm:prSet>
      <dgm:spPr/>
      <dgm:t>
        <a:bodyPr/>
        <a:lstStyle/>
        <a:p>
          <a:endParaRPr lang="el-GR"/>
        </a:p>
      </dgm:t>
    </dgm:pt>
    <dgm:pt modelId="{B7C57FD2-6266-4606-AEC9-29EAA1AEBF5D}" type="pres">
      <dgm:prSet presAssocID="{0D5B9294-1901-4E55-8E8E-1812BD8BE647}" presName="Name13" presStyleLbl="parChTrans1D2" presStyleIdx="3" presStyleCnt="7"/>
      <dgm:spPr/>
      <dgm:t>
        <a:bodyPr/>
        <a:lstStyle/>
        <a:p>
          <a:endParaRPr lang="el-GR"/>
        </a:p>
      </dgm:t>
    </dgm:pt>
    <dgm:pt modelId="{D1E36EDE-7505-4B65-9B6B-023130BEE669}" type="pres">
      <dgm:prSet presAssocID="{8F1E380E-62B3-4E74-9E72-9EE8C753ED24}" presName="childText" presStyleLbl="bgAcc1" presStyleIdx="3" presStyleCnt="7" custScaleX="127955">
        <dgm:presLayoutVars>
          <dgm:bulletEnabled val="1"/>
        </dgm:presLayoutVars>
      </dgm:prSet>
      <dgm:spPr/>
      <dgm:t>
        <a:bodyPr/>
        <a:lstStyle/>
        <a:p>
          <a:endParaRPr lang="el-GR"/>
        </a:p>
      </dgm:t>
    </dgm:pt>
    <dgm:pt modelId="{98FFBD7E-465F-4FD5-AC29-A55BF1BBEA4C}" type="pres">
      <dgm:prSet presAssocID="{A614B3B2-4FE9-46D8-852F-E926C9AACAC2}" presName="root" presStyleCnt="0"/>
      <dgm:spPr/>
    </dgm:pt>
    <dgm:pt modelId="{AA52D5D0-7B50-477F-9046-2820032822FA}" type="pres">
      <dgm:prSet presAssocID="{A614B3B2-4FE9-46D8-852F-E926C9AACAC2}" presName="rootComposite" presStyleCnt="0"/>
      <dgm:spPr/>
    </dgm:pt>
    <dgm:pt modelId="{40ED2017-AA15-49BB-AD04-6ED90019C4E9}" type="pres">
      <dgm:prSet presAssocID="{A614B3B2-4FE9-46D8-852F-E926C9AACAC2}" presName="rootText" presStyleLbl="node1" presStyleIdx="2" presStyleCnt="3" custScaleY="58811" custLinFactNeighborX="101" custLinFactNeighborY="-1706"/>
      <dgm:spPr/>
      <dgm:t>
        <a:bodyPr/>
        <a:lstStyle/>
        <a:p>
          <a:endParaRPr lang="el-GR"/>
        </a:p>
      </dgm:t>
    </dgm:pt>
    <dgm:pt modelId="{65361301-8BF1-4CBD-827D-AFF3A53AB08C}" type="pres">
      <dgm:prSet presAssocID="{A614B3B2-4FE9-46D8-852F-E926C9AACAC2}" presName="rootConnector" presStyleLbl="node1" presStyleIdx="2" presStyleCnt="3"/>
      <dgm:spPr/>
      <dgm:t>
        <a:bodyPr/>
        <a:lstStyle/>
        <a:p>
          <a:endParaRPr lang="el-GR"/>
        </a:p>
      </dgm:t>
    </dgm:pt>
    <dgm:pt modelId="{888E2CA6-7258-42DE-99BA-44D06C311F5F}" type="pres">
      <dgm:prSet presAssocID="{A614B3B2-4FE9-46D8-852F-E926C9AACAC2}" presName="childShape" presStyleCnt="0"/>
      <dgm:spPr/>
    </dgm:pt>
    <dgm:pt modelId="{2A5E9919-5ECC-4A56-8A52-4802C6339EB5}" type="pres">
      <dgm:prSet presAssocID="{D83EBCDC-44B7-4B8F-B5D7-064D010E4FD6}" presName="Name13" presStyleLbl="parChTrans1D2" presStyleIdx="4" presStyleCnt="7"/>
      <dgm:spPr/>
      <dgm:t>
        <a:bodyPr/>
        <a:lstStyle/>
        <a:p>
          <a:endParaRPr lang="el-GR"/>
        </a:p>
      </dgm:t>
    </dgm:pt>
    <dgm:pt modelId="{83D205F2-7BDA-4B47-A4CE-B2EBC2B696F2}" type="pres">
      <dgm:prSet presAssocID="{2200010B-078B-46EB-855E-1E5B931AEF57}" presName="childText" presStyleLbl="bgAcc1" presStyleIdx="4" presStyleCnt="7">
        <dgm:presLayoutVars>
          <dgm:bulletEnabled val="1"/>
        </dgm:presLayoutVars>
      </dgm:prSet>
      <dgm:spPr/>
      <dgm:t>
        <a:bodyPr/>
        <a:lstStyle/>
        <a:p>
          <a:endParaRPr lang="el-GR"/>
        </a:p>
      </dgm:t>
    </dgm:pt>
    <dgm:pt modelId="{F7488110-3E7B-4E00-B2BA-1C0225883104}" type="pres">
      <dgm:prSet presAssocID="{311091BC-7030-413A-88A8-070C491DD25C}" presName="Name13" presStyleLbl="parChTrans1D2" presStyleIdx="5" presStyleCnt="7"/>
      <dgm:spPr/>
      <dgm:t>
        <a:bodyPr/>
        <a:lstStyle/>
        <a:p>
          <a:endParaRPr lang="el-GR"/>
        </a:p>
      </dgm:t>
    </dgm:pt>
    <dgm:pt modelId="{A3ED071D-5AD5-4362-95DA-0AEF84B7059C}" type="pres">
      <dgm:prSet presAssocID="{EF20DA92-0E50-4A69-8206-961B6B11A524}" presName="childText" presStyleLbl="bgAcc1" presStyleIdx="5" presStyleCnt="7" custScaleX="84817" custScaleY="53089">
        <dgm:presLayoutVars>
          <dgm:bulletEnabled val="1"/>
        </dgm:presLayoutVars>
      </dgm:prSet>
      <dgm:spPr/>
      <dgm:t>
        <a:bodyPr/>
        <a:lstStyle/>
        <a:p>
          <a:endParaRPr lang="el-GR"/>
        </a:p>
      </dgm:t>
    </dgm:pt>
    <dgm:pt modelId="{27DDB41A-F6C9-4223-98C7-D56996A612FC}" type="pres">
      <dgm:prSet presAssocID="{DB66E489-30A7-4FD0-9059-49283C641DEC}" presName="Name13" presStyleLbl="parChTrans1D2" presStyleIdx="6" presStyleCnt="7"/>
      <dgm:spPr/>
      <dgm:t>
        <a:bodyPr/>
        <a:lstStyle/>
        <a:p>
          <a:endParaRPr lang="el-GR"/>
        </a:p>
      </dgm:t>
    </dgm:pt>
    <dgm:pt modelId="{BE6C1765-BB57-42BD-9410-4166FEA40746}" type="pres">
      <dgm:prSet presAssocID="{148170DC-15A5-4BD4-8841-FBFC18867311}" presName="childText" presStyleLbl="bgAcc1" presStyleIdx="6" presStyleCnt="7" custScaleX="111143" custScaleY="78003">
        <dgm:presLayoutVars>
          <dgm:bulletEnabled val="1"/>
        </dgm:presLayoutVars>
      </dgm:prSet>
      <dgm:spPr/>
      <dgm:t>
        <a:bodyPr/>
        <a:lstStyle/>
        <a:p>
          <a:endParaRPr lang="el-GR"/>
        </a:p>
      </dgm:t>
    </dgm:pt>
  </dgm:ptLst>
  <dgm:cxnLst>
    <dgm:cxn modelId="{818BAA7F-D81D-49C8-965F-07752E4A87B1}" type="presOf" srcId="{EF20DA92-0E50-4A69-8206-961B6B11A524}" destId="{A3ED071D-5AD5-4362-95DA-0AEF84B7059C}" srcOrd="0" destOrd="0" presId="urn:microsoft.com/office/officeart/2005/8/layout/hierarchy3"/>
    <dgm:cxn modelId="{966BEB11-FE03-4C12-A5D3-7289FE6C713C}" type="presOf" srcId="{0D5B9294-1901-4E55-8E8E-1812BD8BE647}" destId="{B7C57FD2-6266-4606-AEC9-29EAA1AEBF5D}" srcOrd="0" destOrd="0" presId="urn:microsoft.com/office/officeart/2005/8/layout/hierarchy3"/>
    <dgm:cxn modelId="{04A3D4CB-7FE2-4E3F-AB7A-CCA3F4DC71DE}" srcId="{2200010B-078B-46EB-855E-1E5B931AEF57}" destId="{37E2BE61-CE5B-4546-99B1-13DC13BF08A0}" srcOrd="1" destOrd="0" parTransId="{3626CA17-DF8A-4F0F-AE06-31FBB4124B70}" sibTransId="{520615C3-17B6-421F-9FCF-0C7F55EAB216}"/>
    <dgm:cxn modelId="{1257452C-52F8-489E-BCB0-2950277655B3}" type="presOf" srcId="{2200010B-078B-46EB-855E-1E5B931AEF57}" destId="{83D205F2-7BDA-4B47-A4CE-B2EBC2B696F2}" srcOrd="0" destOrd="0" presId="urn:microsoft.com/office/officeart/2005/8/layout/hierarchy3"/>
    <dgm:cxn modelId="{5A50A556-F417-4F2E-A4A3-0C17210FF4B8}" srcId="{625B1491-FBFB-48CB-8DEB-CF40CFC2BAB8}" destId="{DD3948EB-210A-48D1-AFAF-6C54727087A9}" srcOrd="0" destOrd="0" parTransId="{CCCF3CB8-AE8E-4EC9-BDE4-9CCDC0DC4076}" sibTransId="{FAA6551D-7693-43C4-A080-CF7298D64092}"/>
    <dgm:cxn modelId="{597F33A9-A2E7-4F6E-8D19-F8F36BCFCE03}" srcId="{A614B3B2-4FE9-46D8-852F-E926C9AACAC2}" destId="{2200010B-078B-46EB-855E-1E5B931AEF57}" srcOrd="0" destOrd="0" parTransId="{D83EBCDC-44B7-4B8F-B5D7-064D010E4FD6}" sibTransId="{DE731DB3-5065-402C-907C-37261FC3943E}"/>
    <dgm:cxn modelId="{45AC1493-9959-43FD-BAEF-1DA5E62E8B49}" srcId="{A5D472EF-EE41-4092-8E51-5BA81014C3DF}" destId="{076BB530-D867-41AA-BD41-4C25C0BF7CF8}" srcOrd="0" destOrd="0" parTransId="{2CEFFFD3-AB57-46A2-A96B-636FE956880C}" sibTransId="{B6BB84FE-A7B5-4684-944B-9BA438505F81}"/>
    <dgm:cxn modelId="{D7D82747-BBA6-4087-905D-8D88D12D07C7}" type="presOf" srcId="{DD3948EB-210A-48D1-AFAF-6C54727087A9}" destId="{CCB5CA1E-7637-4A91-A5A7-F8CDD27CE6BB}" srcOrd="1" destOrd="0" presId="urn:microsoft.com/office/officeart/2005/8/layout/hierarchy3"/>
    <dgm:cxn modelId="{F20AF19A-9910-4C24-BF5C-7F6F71096128}" srcId="{12C549B6-150D-4550-9F05-FED781267C42}" destId="{4B344117-21A2-4D14-9DEC-8EE79A821975}" srcOrd="2" destOrd="0" parTransId="{1E3CCD25-CD21-4711-9607-1B9F02081EE4}" sibTransId="{2CA8E202-E2DF-422E-8FE8-60BC440ECD9C}"/>
    <dgm:cxn modelId="{BE495105-94AB-49F1-B21C-C9F83F8A31FE}" type="presOf" srcId="{8F1E380E-62B3-4E74-9E72-9EE8C753ED24}" destId="{D1E36EDE-7505-4B65-9B6B-023130BEE669}" srcOrd="0" destOrd="0" presId="urn:microsoft.com/office/officeart/2005/8/layout/hierarchy3"/>
    <dgm:cxn modelId="{05DD9388-10F2-401B-A75A-F846D97C794D}" srcId="{A614B3B2-4FE9-46D8-852F-E926C9AACAC2}" destId="{148170DC-15A5-4BD4-8841-FBFC18867311}" srcOrd="2" destOrd="0" parTransId="{DB66E489-30A7-4FD0-9059-49283C641DEC}" sibTransId="{B7C44A00-F344-48B1-B2B4-8D336868D7EB}"/>
    <dgm:cxn modelId="{6F697EEE-3CBB-4DB7-B7C9-7503623E313D}" type="presOf" srcId="{CA1C2E78-03DF-45C3-9933-E53302876B53}" destId="{CAA824EC-95AD-4309-A32A-5EA1DD23D052}" srcOrd="0" destOrd="0" presId="urn:microsoft.com/office/officeart/2005/8/layout/hierarchy3"/>
    <dgm:cxn modelId="{5A2A3D75-D510-4816-A1C5-C02F249E9D36}" type="presOf" srcId="{A614B3B2-4FE9-46D8-852F-E926C9AACAC2}" destId="{40ED2017-AA15-49BB-AD04-6ED90019C4E9}" srcOrd="0" destOrd="0" presId="urn:microsoft.com/office/officeart/2005/8/layout/hierarchy3"/>
    <dgm:cxn modelId="{8C76CC9A-CD09-48C8-A7FD-21E57DF810BF}" type="presOf" srcId="{6CE15DA6-A047-4526-A498-689ED4933E17}" destId="{FBE29DBD-DE22-4262-A3AF-C99215386C25}" srcOrd="0" destOrd="0" presId="urn:microsoft.com/office/officeart/2005/8/layout/hierarchy3"/>
    <dgm:cxn modelId="{AEFB47FF-3B47-4D95-9579-46572535DDF4}" srcId="{DD3948EB-210A-48D1-AFAF-6C54727087A9}" destId="{12C549B6-150D-4550-9F05-FED781267C42}" srcOrd="0" destOrd="0" parTransId="{A27E7707-23F6-4D69-88FE-0834481F9A71}" sibTransId="{5C95630F-4AD3-4D5E-8022-D9E89CA7F44B}"/>
    <dgm:cxn modelId="{286D5BA5-0B1F-4D8B-BA72-BB2BAFF2810B}" type="presOf" srcId="{37E2BE61-CE5B-4546-99B1-13DC13BF08A0}" destId="{83D205F2-7BDA-4B47-A4CE-B2EBC2B696F2}" srcOrd="0" destOrd="2" presId="urn:microsoft.com/office/officeart/2005/8/layout/hierarchy3"/>
    <dgm:cxn modelId="{2DCB7CAA-4490-47F6-94FB-F8B10DEC114D}" type="presOf" srcId="{CF7DD54C-6E85-43BB-A0B8-19CBBCB13921}" destId="{BE6C1765-BB57-42BD-9410-4166FEA40746}" srcOrd="0" destOrd="1" presId="urn:microsoft.com/office/officeart/2005/8/layout/hierarchy3"/>
    <dgm:cxn modelId="{7E626E2C-4ADC-4469-BA58-144EA0E6AA13}" type="presOf" srcId="{148170DC-15A5-4BD4-8841-FBFC18867311}" destId="{BE6C1765-BB57-42BD-9410-4166FEA40746}" srcOrd="0" destOrd="0" presId="urn:microsoft.com/office/officeart/2005/8/layout/hierarchy3"/>
    <dgm:cxn modelId="{66CC6835-4CD2-4626-B595-E745972C5672}" srcId="{625B1491-FBFB-48CB-8DEB-CF40CFC2BAB8}" destId="{A614B3B2-4FE9-46D8-852F-E926C9AACAC2}" srcOrd="2" destOrd="0" parTransId="{3B0AEDD4-8309-4AC7-9B56-55BD95D9F4D4}" sibTransId="{D754D770-7F5E-48BD-8193-4B4F441F2B1B}"/>
    <dgm:cxn modelId="{08A51F19-0686-4D53-8A7B-C93860B2383A}" type="presOf" srcId="{D83EBCDC-44B7-4B8F-B5D7-064D010E4FD6}" destId="{2A5E9919-5ECC-4A56-8A52-4802C6339EB5}" srcOrd="0" destOrd="0" presId="urn:microsoft.com/office/officeart/2005/8/layout/hierarchy3"/>
    <dgm:cxn modelId="{DBF69F3E-8431-456C-BC38-491E48D65890}" type="presOf" srcId="{A27E7707-23F6-4D69-88FE-0834481F9A71}" destId="{6D570A13-1A96-4F73-B7AC-61E8935F888C}" srcOrd="0" destOrd="0" presId="urn:microsoft.com/office/officeart/2005/8/layout/hierarchy3"/>
    <dgm:cxn modelId="{73C4A7C6-30F1-4540-A232-AB9BBE892C3F}" type="presOf" srcId="{311091BC-7030-413A-88A8-070C491DD25C}" destId="{F7488110-3E7B-4E00-B2BA-1C0225883104}" srcOrd="0" destOrd="0" presId="urn:microsoft.com/office/officeart/2005/8/layout/hierarchy3"/>
    <dgm:cxn modelId="{BB1DAB5C-A84F-490E-BBEA-6CA9C7374340}" type="presOf" srcId="{625B1491-FBFB-48CB-8DEB-CF40CFC2BAB8}" destId="{B6F25BE4-1556-464E-8899-FE23DC744B3B}" srcOrd="0" destOrd="0" presId="urn:microsoft.com/office/officeart/2005/8/layout/hierarchy3"/>
    <dgm:cxn modelId="{C3228FCE-403A-4394-A623-FCB506F5A8A5}" type="presOf" srcId="{A5D472EF-EE41-4092-8E51-5BA81014C3DF}" destId="{4D188DEA-A28E-463A-8612-D7E6AD2D5DC7}" srcOrd="0" destOrd="0" presId="urn:microsoft.com/office/officeart/2005/8/layout/hierarchy3"/>
    <dgm:cxn modelId="{2D9919FE-DF46-4C1D-B8D1-1581AB876BBD}" srcId="{625B1491-FBFB-48CB-8DEB-CF40CFC2BAB8}" destId="{CA1C2E78-03DF-45C3-9933-E53302876B53}" srcOrd="1" destOrd="0" parTransId="{AD477F56-A1E2-43E6-8532-9FDFE0FE3C4C}" sibTransId="{D8079227-616C-4F91-9747-B59699D17E73}"/>
    <dgm:cxn modelId="{C3DE7D59-A235-4C87-B26F-547D96908144}" type="presOf" srcId="{D1DDED59-ECE8-4C03-BE92-30CFCC33EEDC}" destId="{21EA11BD-A0A4-4A5B-AC37-9D2E1A0BB520}" srcOrd="0" destOrd="2" presId="urn:microsoft.com/office/officeart/2005/8/layout/hierarchy3"/>
    <dgm:cxn modelId="{78184F41-14BC-4289-AF7A-E9067CE4DD12}" type="presOf" srcId="{814EC859-98D2-495D-AA40-3DF56A298481}" destId="{EF9F608B-2B11-452A-B981-E07CFC453A35}" srcOrd="0" destOrd="0" presId="urn:microsoft.com/office/officeart/2005/8/layout/hierarchy3"/>
    <dgm:cxn modelId="{9E532FDC-8C89-4412-8B78-E60838BCE01C}" type="presOf" srcId="{BAD54544-02EA-44AF-A0BE-4E55900A285F}" destId="{83D205F2-7BDA-4B47-A4CE-B2EBC2B696F2}" srcOrd="0" destOrd="1" presId="urn:microsoft.com/office/officeart/2005/8/layout/hierarchy3"/>
    <dgm:cxn modelId="{F30F2D3B-5B1C-497F-BFA8-98C558B7C91F}" type="presOf" srcId="{A614B3B2-4FE9-46D8-852F-E926C9AACAC2}" destId="{65361301-8BF1-4CBD-827D-AFF3A53AB08C}" srcOrd="1" destOrd="0" presId="urn:microsoft.com/office/officeart/2005/8/layout/hierarchy3"/>
    <dgm:cxn modelId="{1BF4A173-12E8-4E1F-A085-A962B21D023D}" srcId="{DD3948EB-210A-48D1-AFAF-6C54727087A9}" destId="{A5D472EF-EE41-4092-8E51-5BA81014C3DF}" srcOrd="1" destOrd="0" parTransId="{83C1AD9D-7232-45FD-AB26-D93EDF5FE31B}" sibTransId="{2310AAFD-4DF5-46C3-84E9-872C3C48DCC6}"/>
    <dgm:cxn modelId="{4F240A05-D23E-46FB-836F-5EF1B69FF11F}" type="presOf" srcId="{DB66E489-30A7-4FD0-9059-49283C641DEC}" destId="{27DDB41A-F6C9-4223-98C7-D56996A612FC}" srcOrd="0" destOrd="0" presId="urn:microsoft.com/office/officeart/2005/8/layout/hierarchy3"/>
    <dgm:cxn modelId="{FCCA657E-509B-475E-8F14-66DCC5970485}" type="presOf" srcId="{076BB530-D867-41AA-BD41-4C25C0BF7CF8}" destId="{4D188DEA-A28E-463A-8612-D7E6AD2D5DC7}" srcOrd="0" destOrd="1" presId="urn:microsoft.com/office/officeart/2005/8/layout/hierarchy3"/>
    <dgm:cxn modelId="{300A1494-78A6-4B6B-8D4E-613B0080B506}" type="presOf" srcId="{4B344117-21A2-4D14-9DEC-8EE79A821975}" destId="{21EA11BD-A0A4-4A5B-AC37-9D2E1A0BB520}" srcOrd="0" destOrd="3" presId="urn:microsoft.com/office/officeart/2005/8/layout/hierarchy3"/>
    <dgm:cxn modelId="{D6CC6F83-2723-457A-9849-7EFB1A9F7A16}" srcId="{12C549B6-150D-4550-9F05-FED781267C42}" destId="{8A14F6A0-5B68-4D99-BCDB-0260C7E34B1E}" srcOrd="0" destOrd="0" parTransId="{244EB1FD-5B02-42CC-8F50-982F0264C1BF}" sibTransId="{502997A8-BCE1-4533-BB69-877410C24757}"/>
    <dgm:cxn modelId="{4EC8EB7E-1465-4D9D-A020-EDC6E9670DEB}" srcId="{A614B3B2-4FE9-46D8-852F-E926C9AACAC2}" destId="{EF20DA92-0E50-4A69-8206-961B6B11A524}" srcOrd="1" destOrd="0" parTransId="{311091BC-7030-413A-88A8-070C491DD25C}" sibTransId="{04351F7C-EC0C-4C96-AEA1-34F5F75C5B19}"/>
    <dgm:cxn modelId="{9556ADDD-448E-498C-9986-40D192D9A275}" type="presOf" srcId="{CA1C2E78-03DF-45C3-9933-E53302876B53}" destId="{5CBFD6A0-C111-454E-AD2B-71506CD8CC90}" srcOrd="1" destOrd="0" presId="urn:microsoft.com/office/officeart/2005/8/layout/hierarchy3"/>
    <dgm:cxn modelId="{B627C893-5E89-4B32-B2D3-6EA738504A9C}" type="presOf" srcId="{DD3948EB-210A-48D1-AFAF-6C54727087A9}" destId="{1EA06C5C-216B-4A91-BF2F-5EB042543BD9}" srcOrd="0" destOrd="0" presId="urn:microsoft.com/office/officeart/2005/8/layout/hierarchy3"/>
    <dgm:cxn modelId="{B114398E-BFEE-4544-AA01-FF6D8A634D58}" srcId="{CA1C2E78-03DF-45C3-9933-E53302876B53}" destId="{814EC859-98D2-495D-AA40-3DF56A298481}" srcOrd="0" destOrd="0" parTransId="{6CE15DA6-A047-4526-A498-689ED4933E17}" sibTransId="{0E88E7D0-AB79-4949-A3A1-89AE4A773145}"/>
    <dgm:cxn modelId="{E3583186-7729-4FC3-A74F-16039299EAA1}" type="presOf" srcId="{8A14F6A0-5B68-4D99-BCDB-0260C7E34B1E}" destId="{21EA11BD-A0A4-4A5B-AC37-9D2E1A0BB520}" srcOrd="0" destOrd="1" presId="urn:microsoft.com/office/officeart/2005/8/layout/hierarchy3"/>
    <dgm:cxn modelId="{8BE3C7D9-3E98-4BF7-B92C-1123AA53E6C1}" type="presOf" srcId="{12C549B6-150D-4550-9F05-FED781267C42}" destId="{21EA11BD-A0A4-4A5B-AC37-9D2E1A0BB520}" srcOrd="0" destOrd="0" presId="urn:microsoft.com/office/officeart/2005/8/layout/hierarchy3"/>
    <dgm:cxn modelId="{3DDE267C-8CC1-4045-9AF5-098DEE19F806}" srcId="{148170DC-15A5-4BD4-8841-FBFC18867311}" destId="{CF7DD54C-6E85-43BB-A0B8-19CBBCB13921}" srcOrd="0" destOrd="0" parTransId="{ADD8B98F-2D20-42B1-9E7A-9E5E464D965E}" sibTransId="{35D643F6-2356-41D8-B7C2-283312DD70B0}"/>
    <dgm:cxn modelId="{2EF588DC-01E9-4D8A-A1BF-9B305D4F3B0F}" srcId="{2200010B-078B-46EB-855E-1E5B931AEF57}" destId="{BAD54544-02EA-44AF-A0BE-4E55900A285F}" srcOrd="0" destOrd="0" parTransId="{DB036BF3-480B-4925-A8A9-52E78D94CDC6}" sibTransId="{195F7727-C324-4BD8-80B4-66B779B5A820}"/>
    <dgm:cxn modelId="{D758C44E-E76B-4130-A25F-05F0277DB64D}" srcId="{CA1C2E78-03DF-45C3-9933-E53302876B53}" destId="{8F1E380E-62B3-4E74-9E72-9EE8C753ED24}" srcOrd="1" destOrd="0" parTransId="{0D5B9294-1901-4E55-8E8E-1812BD8BE647}" sibTransId="{651D26EA-8044-4023-A1E4-4BEBEC4BF40B}"/>
    <dgm:cxn modelId="{2BFB8738-F553-4331-8A71-24110E89C8B2}" srcId="{12C549B6-150D-4550-9F05-FED781267C42}" destId="{D1DDED59-ECE8-4C03-BE92-30CFCC33EEDC}" srcOrd="1" destOrd="0" parTransId="{1F960D80-2D42-49F1-8604-6157B9A1807B}" sibTransId="{6CBBD2FD-8044-4FC3-A890-77C5ACE84507}"/>
    <dgm:cxn modelId="{DA0EB627-5ECF-4A0F-A7EB-74A47096A3BF}" type="presOf" srcId="{83C1AD9D-7232-45FD-AB26-D93EDF5FE31B}" destId="{7BDAAEE6-C28E-4802-A084-2D9A2947F1D9}" srcOrd="0" destOrd="0" presId="urn:microsoft.com/office/officeart/2005/8/layout/hierarchy3"/>
    <dgm:cxn modelId="{DAE50C5F-DF16-4AB7-A7D0-742B0073182F}" type="presParOf" srcId="{B6F25BE4-1556-464E-8899-FE23DC744B3B}" destId="{5CABADDD-D021-4F2B-A2A0-DE5719253048}" srcOrd="0" destOrd="0" presId="urn:microsoft.com/office/officeart/2005/8/layout/hierarchy3"/>
    <dgm:cxn modelId="{D68CA95C-2D57-4D7A-986A-B74AD995B21D}" type="presParOf" srcId="{5CABADDD-D021-4F2B-A2A0-DE5719253048}" destId="{3909BABE-F10B-47E8-8756-7BFA011DA385}" srcOrd="0" destOrd="0" presId="urn:microsoft.com/office/officeart/2005/8/layout/hierarchy3"/>
    <dgm:cxn modelId="{3220DDBB-A3C5-4950-BBD6-2354EDCF7638}" type="presParOf" srcId="{3909BABE-F10B-47E8-8756-7BFA011DA385}" destId="{1EA06C5C-216B-4A91-BF2F-5EB042543BD9}" srcOrd="0" destOrd="0" presId="urn:microsoft.com/office/officeart/2005/8/layout/hierarchy3"/>
    <dgm:cxn modelId="{2BB89ACA-534A-497F-B4E2-48B2C5175C0E}" type="presParOf" srcId="{3909BABE-F10B-47E8-8756-7BFA011DA385}" destId="{CCB5CA1E-7637-4A91-A5A7-F8CDD27CE6BB}" srcOrd="1" destOrd="0" presId="urn:microsoft.com/office/officeart/2005/8/layout/hierarchy3"/>
    <dgm:cxn modelId="{32653CA2-790D-4B7D-93AB-75F00E828320}" type="presParOf" srcId="{5CABADDD-D021-4F2B-A2A0-DE5719253048}" destId="{F54ED1F4-C63A-442A-A65A-CEAA5A0AF2D7}" srcOrd="1" destOrd="0" presId="urn:microsoft.com/office/officeart/2005/8/layout/hierarchy3"/>
    <dgm:cxn modelId="{FB4C7591-5261-467B-BB63-7D999D6D2427}" type="presParOf" srcId="{F54ED1F4-C63A-442A-A65A-CEAA5A0AF2D7}" destId="{6D570A13-1A96-4F73-B7AC-61E8935F888C}" srcOrd="0" destOrd="0" presId="urn:microsoft.com/office/officeart/2005/8/layout/hierarchy3"/>
    <dgm:cxn modelId="{27A44BED-D679-47A2-A886-89F063FC99D1}" type="presParOf" srcId="{F54ED1F4-C63A-442A-A65A-CEAA5A0AF2D7}" destId="{21EA11BD-A0A4-4A5B-AC37-9D2E1A0BB520}" srcOrd="1" destOrd="0" presId="urn:microsoft.com/office/officeart/2005/8/layout/hierarchy3"/>
    <dgm:cxn modelId="{27D5AC1E-CAEF-44DA-B0A3-4C7F9D098864}" type="presParOf" srcId="{F54ED1F4-C63A-442A-A65A-CEAA5A0AF2D7}" destId="{7BDAAEE6-C28E-4802-A084-2D9A2947F1D9}" srcOrd="2" destOrd="0" presId="urn:microsoft.com/office/officeart/2005/8/layout/hierarchy3"/>
    <dgm:cxn modelId="{79A3D852-9342-45BD-BB23-0E73308272BE}" type="presParOf" srcId="{F54ED1F4-C63A-442A-A65A-CEAA5A0AF2D7}" destId="{4D188DEA-A28E-463A-8612-D7E6AD2D5DC7}" srcOrd="3" destOrd="0" presId="urn:microsoft.com/office/officeart/2005/8/layout/hierarchy3"/>
    <dgm:cxn modelId="{67F84846-F848-40B7-9455-31CD9915BE53}" type="presParOf" srcId="{B6F25BE4-1556-464E-8899-FE23DC744B3B}" destId="{86AC1C11-B504-471A-ADD7-A5779C73933D}" srcOrd="1" destOrd="0" presId="urn:microsoft.com/office/officeart/2005/8/layout/hierarchy3"/>
    <dgm:cxn modelId="{59EAA9DF-87C5-4333-80C7-E4DA8686BB25}" type="presParOf" srcId="{86AC1C11-B504-471A-ADD7-A5779C73933D}" destId="{2B3FC8AC-E9A1-46B9-B108-6AA3A6479E6C}" srcOrd="0" destOrd="0" presId="urn:microsoft.com/office/officeart/2005/8/layout/hierarchy3"/>
    <dgm:cxn modelId="{5B169781-9BBA-4706-B852-5F1F4F447F59}" type="presParOf" srcId="{2B3FC8AC-E9A1-46B9-B108-6AA3A6479E6C}" destId="{CAA824EC-95AD-4309-A32A-5EA1DD23D052}" srcOrd="0" destOrd="0" presId="urn:microsoft.com/office/officeart/2005/8/layout/hierarchy3"/>
    <dgm:cxn modelId="{A73FB63A-1286-44B6-8778-A9F40008A518}" type="presParOf" srcId="{2B3FC8AC-E9A1-46B9-B108-6AA3A6479E6C}" destId="{5CBFD6A0-C111-454E-AD2B-71506CD8CC90}" srcOrd="1" destOrd="0" presId="urn:microsoft.com/office/officeart/2005/8/layout/hierarchy3"/>
    <dgm:cxn modelId="{927A42EE-2F07-48F2-AEB3-51075FCB1B00}" type="presParOf" srcId="{86AC1C11-B504-471A-ADD7-A5779C73933D}" destId="{6E80AD93-1D73-4D81-8C91-F297C3DB1036}" srcOrd="1" destOrd="0" presId="urn:microsoft.com/office/officeart/2005/8/layout/hierarchy3"/>
    <dgm:cxn modelId="{D181743E-90C5-40C1-BBFE-C793A6E5BB70}" type="presParOf" srcId="{6E80AD93-1D73-4D81-8C91-F297C3DB1036}" destId="{FBE29DBD-DE22-4262-A3AF-C99215386C25}" srcOrd="0" destOrd="0" presId="urn:microsoft.com/office/officeart/2005/8/layout/hierarchy3"/>
    <dgm:cxn modelId="{A3FADD48-1E18-43FD-A050-84D5D2BF6745}" type="presParOf" srcId="{6E80AD93-1D73-4D81-8C91-F297C3DB1036}" destId="{EF9F608B-2B11-452A-B981-E07CFC453A35}" srcOrd="1" destOrd="0" presId="urn:microsoft.com/office/officeart/2005/8/layout/hierarchy3"/>
    <dgm:cxn modelId="{DC5313EC-3573-48AA-B8BB-349E1E20C5D0}" type="presParOf" srcId="{6E80AD93-1D73-4D81-8C91-F297C3DB1036}" destId="{B7C57FD2-6266-4606-AEC9-29EAA1AEBF5D}" srcOrd="2" destOrd="0" presId="urn:microsoft.com/office/officeart/2005/8/layout/hierarchy3"/>
    <dgm:cxn modelId="{3612A01B-75EA-41F3-9CB2-80B35FE3BC1E}" type="presParOf" srcId="{6E80AD93-1D73-4D81-8C91-F297C3DB1036}" destId="{D1E36EDE-7505-4B65-9B6B-023130BEE669}" srcOrd="3" destOrd="0" presId="urn:microsoft.com/office/officeart/2005/8/layout/hierarchy3"/>
    <dgm:cxn modelId="{18318872-098B-4E38-A784-070EF08BD6C0}" type="presParOf" srcId="{B6F25BE4-1556-464E-8899-FE23DC744B3B}" destId="{98FFBD7E-465F-4FD5-AC29-A55BF1BBEA4C}" srcOrd="2" destOrd="0" presId="urn:microsoft.com/office/officeart/2005/8/layout/hierarchy3"/>
    <dgm:cxn modelId="{D058DC76-E1E7-4ECA-8F73-A8D6F8CB2415}" type="presParOf" srcId="{98FFBD7E-465F-4FD5-AC29-A55BF1BBEA4C}" destId="{AA52D5D0-7B50-477F-9046-2820032822FA}" srcOrd="0" destOrd="0" presId="urn:microsoft.com/office/officeart/2005/8/layout/hierarchy3"/>
    <dgm:cxn modelId="{4C88329F-3363-4548-A64F-042EC73DFEE8}" type="presParOf" srcId="{AA52D5D0-7B50-477F-9046-2820032822FA}" destId="{40ED2017-AA15-49BB-AD04-6ED90019C4E9}" srcOrd="0" destOrd="0" presId="urn:microsoft.com/office/officeart/2005/8/layout/hierarchy3"/>
    <dgm:cxn modelId="{0BF86F31-C982-4BF9-A943-1445EE835E5D}" type="presParOf" srcId="{AA52D5D0-7B50-477F-9046-2820032822FA}" destId="{65361301-8BF1-4CBD-827D-AFF3A53AB08C}" srcOrd="1" destOrd="0" presId="urn:microsoft.com/office/officeart/2005/8/layout/hierarchy3"/>
    <dgm:cxn modelId="{4133D1B8-3601-463C-AC2E-CBA5A9FA3E3A}" type="presParOf" srcId="{98FFBD7E-465F-4FD5-AC29-A55BF1BBEA4C}" destId="{888E2CA6-7258-42DE-99BA-44D06C311F5F}" srcOrd="1" destOrd="0" presId="urn:microsoft.com/office/officeart/2005/8/layout/hierarchy3"/>
    <dgm:cxn modelId="{E437036E-2B0C-4598-BE41-762097657CBB}" type="presParOf" srcId="{888E2CA6-7258-42DE-99BA-44D06C311F5F}" destId="{2A5E9919-5ECC-4A56-8A52-4802C6339EB5}" srcOrd="0" destOrd="0" presId="urn:microsoft.com/office/officeart/2005/8/layout/hierarchy3"/>
    <dgm:cxn modelId="{8DCA7768-9CCB-42B0-A3BC-8A972B74F6B0}" type="presParOf" srcId="{888E2CA6-7258-42DE-99BA-44D06C311F5F}" destId="{83D205F2-7BDA-4B47-A4CE-B2EBC2B696F2}" srcOrd="1" destOrd="0" presId="urn:microsoft.com/office/officeart/2005/8/layout/hierarchy3"/>
    <dgm:cxn modelId="{947FD2DF-ED7D-4269-B66E-6C3A0CA5B71A}" type="presParOf" srcId="{888E2CA6-7258-42DE-99BA-44D06C311F5F}" destId="{F7488110-3E7B-4E00-B2BA-1C0225883104}" srcOrd="2" destOrd="0" presId="urn:microsoft.com/office/officeart/2005/8/layout/hierarchy3"/>
    <dgm:cxn modelId="{A1FB7C8F-9229-4521-9589-9F502C76EA72}" type="presParOf" srcId="{888E2CA6-7258-42DE-99BA-44D06C311F5F}" destId="{A3ED071D-5AD5-4362-95DA-0AEF84B7059C}" srcOrd="3" destOrd="0" presId="urn:microsoft.com/office/officeart/2005/8/layout/hierarchy3"/>
    <dgm:cxn modelId="{E09738CD-53FD-4F90-A573-1A0D41125084}" type="presParOf" srcId="{888E2CA6-7258-42DE-99BA-44D06C311F5F}" destId="{27DDB41A-F6C9-4223-98C7-D56996A612FC}" srcOrd="4" destOrd="0" presId="urn:microsoft.com/office/officeart/2005/8/layout/hierarchy3"/>
    <dgm:cxn modelId="{8B7B2A1B-2D94-4D04-B8F4-14D8595AD108}" type="presParOf" srcId="{888E2CA6-7258-42DE-99BA-44D06C311F5F}" destId="{BE6C1765-BB57-42BD-9410-4166FEA40746}"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6C349-7FA6-4A1C-A2AA-4C668E2C3A91}"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l-GR"/>
        </a:p>
      </dgm:t>
    </dgm:pt>
    <dgm:pt modelId="{FAAEB22B-0955-4D15-9B1C-3E2EB708B0F6}">
      <dgm:prSet phldrT="[Text]" custT="1"/>
      <dgm:spPr/>
      <dgm:t>
        <a:bodyPr/>
        <a:lstStyle/>
        <a:p>
          <a:r>
            <a:rPr lang="el-GR" sz="2400" b="0" dirty="0" smtClean="0"/>
            <a:t>Νεφροπαρεγχυματικά (52)</a:t>
          </a:r>
          <a:endParaRPr lang="el-GR" sz="2400" b="0" dirty="0"/>
        </a:p>
      </dgm:t>
    </dgm:pt>
    <dgm:pt modelId="{C919B8B2-8562-4934-B37B-46C158EB9283}" type="parTrans" cxnId="{64370423-1193-4DCC-B543-73F554BC73DE}">
      <dgm:prSet/>
      <dgm:spPr/>
      <dgm:t>
        <a:bodyPr/>
        <a:lstStyle/>
        <a:p>
          <a:endParaRPr lang="el-GR" sz="2400" b="0"/>
        </a:p>
      </dgm:t>
    </dgm:pt>
    <dgm:pt modelId="{AE311029-9A77-4597-BE52-ECCDDFC88C70}" type="sibTrans" cxnId="{64370423-1193-4DCC-B543-73F554BC73DE}">
      <dgm:prSet/>
      <dgm:spPr/>
      <dgm:t>
        <a:bodyPr/>
        <a:lstStyle/>
        <a:p>
          <a:endParaRPr lang="el-GR" sz="2400" b="0"/>
        </a:p>
      </dgm:t>
    </dgm:pt>
    <dgm:pt modelId="{5A61769F-E09E-47E1-8FB2-FD78B53BB44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400" b="0" dirty="0" smtClean="0"/>
            <a:t>Σπειραματικά</a:t>
          </a:r>
          <a:endParaRPr lang="el-GR" sz="2400" b="0" dirty="0"/>
        </a:p>
      </dgm:t>
    </dgm:pt>
    <dgm:pt modelId="{7DA15EF6-7A2A-4C13-8EF6-5AC1B4558765}" type="parTrans" cxnId="{ED4C70D0-FCB6-4FF0-B7DB-EA8EA9E5ABA0}">
      <dgm:prSet/>
      <dgm:spPr/>
      <dgm:t>
        <a:bodyPr/>
        <a:lstStyle/>
        <a:p>
          <a:endParaRPr lang="el-GR" sz="2400" b="0"/>
        </a:p>
      </dgm:t>
    </dgm:pt>
    <dgm:pt modelId="{B7BC675E-CF67-40AE-A904-31F42B82E536}" type="sibTrans" cxnId="{ED4C70D0-FCB6-4FF0-B7DB-EA8EA9E5ABA0}">
      <dgm:prSet/>
      <dgm:spPr/>
      <dgm:t>
        <a:bodyPr/>
        <a:lstStyle/>
        <a:p>
          <a:endParaRPr lang="el-GR" sz="2400" b="0"/>
        </a:p>
      </dgm:t>
    </dgm:pt>
    <dgm:pt modelId="{011BFD2F-A341-4A4E-A0A3-1B372D3956F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400" b="0" dirty="0" smtClean="0"/>
            <a:t>Σωληναριακά</a:t>
          </a:r>
          <a:endParaRPr lang="el-GR" sz="2400" b="0" dirty="0"/>
        </a:p>
      </dgm:t>
    </dgm:pt>
    <dgm:pt modelId="{5912D6B4-3E0F-4FDA-AB54-2AC7FD615F3D}" type="parTrans" cxnId="{3A037B0E-4EA1-45F7-A5B2-4C701F6E44A9}">
      <dgm:prSet/>
      <dgm:spPr/>
      <dgm:t>
        <a:bodyPr/>
        <a:lstStyle/>
        <a:p>
          <a:endParaRPr lang="el-GR" sz="2400" b="0"/>
        </a:p>
      </dgm:t>
    </dgm:pt>
    <dgm:pt modelId="{27FE3593-3D88-4880-B788-903B0CF51846}" type="sibTrans" cxnId="{3A037B0E-4EA1-45F7-A5B2-4C701F6E44A9}">
      <dgm:prSet/>
      <dgm:spPr/>
      <dgm:t>
        <a:bodyPr/>
        <a:lstStyle/>
        <a:p>
          <a:endParaRPr lang="el-GR" sz="2400" b="0"/>
        </a:p>
      </dgm:t>
    </dgm:pt>
    <dgm:pt modelId="{CBD70AFC-F85C-4560-9D8B-C64460DB38FD}">
      <dgm:prSet phldrT="[Text]" custT="1"/>
      <dgm:spPr/>
      <dgm:t>
        <a:bodyPr/>
        <a:lstStyle/>
        <a:p>
          <a:r>
            <a:rPr lang="el-GR" sz="2400" b="0" dirty="0" smtClean="0"/>
            <a:t>Πυέλου</a:t>
          </a:r>
          <a:endParaRPr lang="el-GR" sz="2400" b="0" dirty="0"/>
        </a:p>
      </dgm:t>
    </dgm:pt>
    <dgm:pt modelId="{C9EA9CCA-7058-422D-B3F3-706E35E208EC}" type="parTrans" cxnId="{93F48780-05FD-4DAC-9FF9-870940956D94}">
      <dgm:prSet/>
      <dgm:spPr/>
      <dgm:t>
        <a:bodyPr/>
        <a:lstStyle/>
        <a:p>
          <a:endParaRPr lang="el-GR" sz="2400" b="0"/>
        </a:p>
      </dgm:t>
    </dgm:pt>
    <dgm:pt modelId="{FFFD0A38-30D2-4330-84C4-63442F447A09}" type="sibTrans" cxnId="{93F48780-05FD-4DAC-9FF9-870940956D94}">
      <dgm:prSet/>
      <dgm:spPr/>
      <dgm:t>
        <a:bodyPr/>
        <a:lstStyle/>
        <a:p>
          <a:endParaRPr lang="el-GR" sz="2400" b="0"/>
        </a:p>
      </dgm:t>
    </dgm:pt>
    <dgm:pt modelId="{37C8221A-17DF-411A-ADB9-E2C343F902ED}">
      <dgm:prSet phldrT="[Text]" custT="1"/>
      <dgm:spPr/>
      <dgm:t>
        <a:bodyPr/>
        <a:lstStyle/>
        <a:p>
          <a:r>
            <a:rPr lang="el-GR" sz="2000" b="0" dirty="0" smtClean="0"/>
            <a:t>Συστηματικές νόσοι (9)</a:t>
          </a:r>
          <a:endParaRPr lang="el-GR" sz="2000" b="0" dirty="0"/>
        </a:p>
      </dgm:t>
    </dgm:pt>
    <dgm:pt modelId="{1012979E-73F5-4054-9005-9FB37EAA10BB}" type="parTrans" cxnId="{E856CF3B-853E-4324-95C5-D245F5ECD35E}">
      <dgm:prSet/>
      <dgm:spPr/>
      <dgm:t>
        <a:bodyPr/>
        <a:lstStyle/>
        <a:p>
          <a:endParaRPr lang="el-GR" sz="2400" b="0"/>
        </a:p>
      </dgm:t>
    </dgm:pt>
    <dgm:pt modelId="{24C7233A-BA12-4B28-9A65-F202D069EE3E}" type="sibTrans" cxnId="{E856CF3B-853E-4324-95C5-D245F5ECD35E}">
      <dgm:prSet/>
      <dgm:spPr/>
      <dgm:t>
        <a:bodyPr/>
        <a:lstStyle/>
        <a:p>
          <a:endParaRPr lang="el-GR" sz="2400" b="0"/>
        </a:p>
      </dgm:t>
    </dgm:pt>
    <dgm:pt modelId="{8FF2E0A6-172C-4B01-968E-A200036AA577}">
      <dgm:prSet phldrT="[Text]" custT="1"/>
      <dgm:spPr/>
      <dgm:t>
        <a:bodyPr/>
        <a:lstStyle/>
        <a:p>
          <a:pPr defTabSz="1955800">
            <a:lnSpc>
              <a:spcPct val="90000"/>
            </a:lnSpc>
            <a:spcBef>
              <a:spcPct val="0"/>
            </a:spcBef>
            <a:spcAft>
              <a:spcPct val="35000"/>
            </a:spcAft>
          </a:pPr>
          <a:r>
            <a:rPr lang="el-GR" sz="2400" b="0" smtClean="0"/>
            <a:t>Αγγειακά</a:t>
          </a:r>
          <a:endParaRPr lang="el-GR" sz="2400" b="0" dirty="0"/>
        </a:p>
      </dgm:t>
    </dgm:pt>
    <dgm:pt modelId="{B7C04254-E4A2-4831-8FA9-DAF9393E67C5}" type="parTrans" cxnId="{5145B417-8902-4FDB-8D3C-41CA49D8AEAA}">
      <dgm:prSet/>
      <dgm:spPr/>
      <dgm:t>
        <a:bodyPr/>
        <a:lstStyle/>
        <a:p>
          <a:endParaRPr lang="el-GR" sz="2400" b="0"/>
        </a:p>
      </dgm:t>
    </dgm:pt>
    <dgm:pt modelId="{AABF5C91-10F6-46CC-94E6-06B8AD22CAFA}" type="sibTrans" cxnId="{5145B417-8902-4FDB-8D3C-41CA49D8AEAA}">
      <dgm:prSet/>
      <dgm:spPr/>
      <dgm:t>
        <a:bodyPr/>
        <a:lstStyle/>
        <a:p>
          <a:endParaRPr lang="el-GR" sz="2400" b="0"/>
        </a:p>
      </dgm:t>
    </dgm:pt>
    <dgm:pt modelId="{4D276BBD-DF0A-4B42-B3E6-50BAD14F280D}">
      <dgm:prSet phldrT="[Text]" custT="1"/>
      <dgm:spPr/>
      <dgm:t>
        <a:bodyPr/>
        <a:lstStyle/>
        <a:p>
          <a:pPr defTabSz="1422400">
            <a:lnSpc>
              <a:spcPct val="90000"/>
            </a:lnSpc>
            <a:spcBef>
              <a:spcPct val="0"/>
            </a:spcBef>
            <a:spcAft>
              <a:spcPct val="35000"/>
            </a:spcAft>
          </a:pPr>
          <a:r>
            <a:rPr lang="el-GR" sz="2400" b="0" dirty="0" smtClean="0"/>
            <a:t>Ουροποιητικού (44)</a:t>
          </a:r>
          <a:endParaRPr lang="el-GR" sz="2400" b="0" dirty="0"/>
        </a:p>
      </dgm:t>
    </dgm:pt>
    <dgm:pt modelId="{6E0E7E13-7BD7-4EDC-9F7E-235ECFFDB9E5}" type="parTrans" cxnId="{81116326-615A-4BF6-A7EF-5B2B7FD7F5DE}">
      <dgm:prSet/>
      <dgm:spPr/>
      <dgm:t>
        <a:bodyPr/>
        <a:lstStyle/>
        <a:p>
          <a:endParaRPr lang="el-GR" sz="2400" b="0"/>
        </a:p>
      </dgm:t>
    </dgm:pt>
    <dgm:pt modelId="{35A68821-E323-4C04-952E-1FD7302ED561}" type="sibTrans" cxnId="{81116326-615A-4BF6-A7EF-5B2B7FD7F5DE}">
      <dgm:prSet/>
      <dgm:spPr/>
      <dgm:t>
        <a:bodyPr/>
        <a:lstStyle/>
        <a:p>
          <a:endParaRPr lang="el-GR" sz="2400" b="0"/>
        </a:p>
      </dgm:t>
    </dgm:pt>
    <dgm:pt modelId="{8A7809CD-4D9C-4D15-9FC3-11A80876BEDA}">
      <dgm:prSet phldrT="[Text]" custT="1"/>
      <dgm:spPr/>
      <dgm:t>
        <a:bodyPr/>
        <a:lstStyle/>
        <a:p>
          <a:r>
            <a:rPr lang="el-GR" sz="2400" b="0" dirty="0" smtClean="0"/>
            <a:t>Ουρητήρα</a:t>
          </a:r>
          <a:endParaRPr lang="el-GR" sz="2400" b="0" dirty="0"/>
        </a:p>
      </dgm:t>
    </dgm:pt>
    <dgm:pt modelId="{B6A86210-3B11-4191-8E66-53421343BF37}" type="parTrans" cxnId="{5DCB019C-6193-472F-9681-C17691D5A165}">
      <dgm:prSet/>
      <dgm:spPr/>
      <dgm:t>
        <a:bodyPr/>
        <a:lstStyle/>
        <a:p>
          <a:endParaRPr lang="el-GR" sz="2400" b="0"/>
        </a:p>
      </dgm:t>
    </dgm:pt>
    <dgm:pt modelId="{FC39AB15-B0C0-42DD-9889-56634391D66B}" type="sibTrans" cxnId="{5DCB019C-6193-472F-9681-C17691D5A165}">
      <dgm:prSet/>
      <dgm:spPr/>
      <dgm:t>
        <a:bodyPr/>
        <a:lstStyle/>
        <a:p>
          <a:endParaRPr lang="el-GR" sz="2400" b="0"/>
        </a:p>
      </dgm:t>
    </dgm:pt>
    <dgm:pt modelId="{EF79FF9C-5A2C-4BB5-8D11-1C74A384DCBC}">
      <dgm:prSet phldrT="[Text]" custT="1"/>
      <dgm:spPr/>
      <dgm:t>
        <a:bodyPr/>
        <a:lstStyle/>
        <a:p>
          <a:r>
            <a:rPr lang="el-GR" sz="2400" b="0" dirty="0" smtClean="0"/>
            <a:t>Κύστης</a:t>
          </a:r>
          <a:endParaRPr lang="el-GR" sz="2400" b="0" dirty="0"/>
        </a:p>
      </dgm:t>
    </dgm:pt>
    <dgm:pt modelId="{9FF9E16B-FF97-417B-97A8-A5CDA4948E65}" type="parTrans" cxnId="{D0411D77-2502-437B-AC0D-7F54F06C7E1C}">
      <dgm:prSet/>
      <dgm:spPr/>
      <dgm:t>
        <a:bodyPr/>
        <a:lstStyle/>
        <a:p>
          <a:endParaRPr lang="el-GR" sz="2400" b="0"/>
        </a:p>
      </dgm:t>
    </dgm:pt>
    <dgm:pt modelId="{52D259E6-5F74-41EE-9152-93BA80A72DC0}" type="sibTrans" cxnId="{D0411D77-2502-437B-AC0D-7F54F06C7E1C}">
      <dgm:prSet/>
      <dgm:spPr/>
      <dgm:t>
        <a:bodyPr/>
        <a:lstStyle/>
        <a:p>
          <a:endParaRPr lang="el-GR" sz="2400" b="0"/>
        </a:p>
      </dgm:t>
    </dgm:pt>
    <dgm:pt modelId="{9D95E151-B12A-45EB-92C1-D43D07465EDB}">
      <dgm:prSet phldrT="[Text]" custT="1"/>
      <dgm:spPr/>
      <dgm:t>
        <a:bodyPr/>
        <a:lstStyle/>
        <a:p>
          <a:r>
            <a:rPr lang="el-GR" sz="2400" b="0" dirty="0" smtClean="0"/>
            <a:t>Προστάτη</a:t>
          </a:r>
          <a:endParaRPr lang="el-GR" sz="2400" b="0" dirty="0"/>
        </a:p>
      </dgm:t>
    </dgm:pt>
    <dgm:pt modelId="{B3E5915A-6D45-4BF5-9034-D1B9793DB423}" type="parTrans" cxnId="{C925DEBE-1DA7-4957-A1E1-96E2350A7F21}">
      <dgm:prSet/>
      <dgm:spPr/>
      <dgm:t>
        <a:bodyPr/>
        <a:lstStyle/>
        <a:p>
          <a:endParaRPr lang="el-GR" sz="2400" b="0"/>
        </a:p>
      </dgm:t>
    </dgm:pt>
    <dgm:pt modelId="{750714B5-BED8-4810-9F47-B9C14D95A00C}" type="sibTrans" cxnId="{C925DEBE-1DA7-4957-A1E1-96E2350A7F21}">
      <dgm:prSet/>
      <dgm:spPr/>
      <dgm:t>
        <a:bodyPr/>
        <a:lstStyle/>
        <a:p>
          <a:endParaRPr lang="el-GR" sz="2400" b="0"/>
        </a:p>
      </dgm:t>
    </dgm:pt>
    <dgm:pt modelId="{8CACB515-D38E-43AF-B682-505EE6524EE8}">
      <dgm:prSet phldrT="[Text]" custT="1"/>
      <dgm:spPr/>
      <dgm:t>
        <a:bodyPr/>
        <a:lstStyle/>
        <a:p>
          <a:r>
            <a:rPr lang="el-GR" sz="2400" b="0" dirty="0" smtClean="0"/>
            <a:t>ουρήθρας</a:t>
          </a:r>
          <a:endParaRPr lang="el-GR" sz="2400" b="0" dirty="0"/>
        </a:p>
      </dgm:t>
    </dgm:pt>
    <dgm:pt modelId="{F901E4C0-20F0-41AA-8B88-469FA7DA765A}" type="parTrans" cxnId="{59A66C18-2194-428A-8F51-8BD7E330D612}">
      <dgm:prSet/>
      <dgm:spPr/>
      <dgm:t>
        <a:bodyPr/>
        <a:lstStyle/>
        <a:p>
          <a:endParaRPr lang="el-GR" sz="2400" b="0"/>
        </a:p>
      </dgm:t>
    </dgm:pt>
    <dgm:pt modelId="{0DF89D87-1F32-48A4-9AF3-324DD606F677}" type="sibTrans" cxnId="{59A66C18-2194-428A-8F51-8BD7E330D612}">
      <dgm:prSet/>
      <dgm:spPr/>
      <dgm:t>
        <a:bodyPr/>
        <a:lstStyle/>
        <a:p>
          <a:endParaRPr lang="el-GR" sz="2400" b="0"/>
        </a:p>
      </dgm:t>
    </dgm:pt>
    <dgm:pt modelId="{A602129C-7179-4F70-A438-65D53F96847A}" type="pres">
      <dgm:prSet presAssocID="{CF26C349-7FA6-4A1C-A2AA-4C668E2C3A91}" presName="diagram" presStyleCnt="0">
        <dgm:presLayoutVars>
          <dgm:chPref val="1"/>
          <dgm:dir/>
          <dgm:animOne val="branch"/>
          <dgm:animLvl val="lvl"/>
          <dgm:resizeHandles/>
        </dgm:presLayoutVars>
      </dgm:prSet>
      <dgm:spPr/>
      <dgm:t>
        <a:bodyPr/>
        <a:lstStyle/>
        <a:p>
          <a:endParaRPr lang="el-GR"/>
        </a:p>
      </dgm:t>
    </dgm:pt>
    <dgm:pt modelId="{54900F32-4A00-4F60-BCA7-7EF91B8F2FAA}" type="pres">
      <dgm:prSet presAssocID="{FAAEB22B-0955-4D15-9B1C-3E2EB708B0F6}" presName="root" presStyleCnt="0"/>
      <dgm:spPr/>
      <dgm:t>
        <a:bodyPr/>
        <a:lstStyle/>
        <a:p>
          <a:endParaRPr lang="el-GR"/>
        </a:p>
      </dgm:t>
    </dgm:pt>
    <dgm:pt modelId="{1B845F50-0504-4FDF-BC40-4E07FA275AC4}" type="pres">
      <dgm:prSet presAssocID="{FAAEB22B-0955-4D15-9B1C-3E2EB708B0F6}" presName="rootComposite" presStyleCnt="0"/>
      <dgm:spPr/>
      <dgm:t>
        <a:bodyPr/>
        <a:lstStyle/>
        <a:p>
          <a:endParaRPr lang="el-GR"/>
        </a:p>
      </dgm:t>
    </dgm:pt>
    <dgm:pt modelId="{865880DC-7AF9-43F6-A324-96BF8F5D0A47}" type="pres">
      <dgm:prSet presAssocID="{FAAEB22B-0955-4D15-9B1C-3E2EB708B0F6}" presName="rootText" presStyleLbl="node1" presStyleIdx="0" presStyleCnt="3" custScaleX="279677" custLinFactNeighborX="-38196" custLinFactNeighborY="-362"/>
      <dgm:spPr/>
      <dgm:t>
        <a:bodyPr/>
        <a:lstStyle/>
        <a:p>
          <a:endParaRPr lang="el-GR"/>
        </a:p>
      </dgm:t>
    </dgm:pt>
    <dgm:pt modelId="{795FF0BA-94A3-4056-B58F-4615259A6DB2}" type="pres">
      <dgm:prSet presAssocID="{FAAEB22B-0955-4D15-9B1C-3E2EB708B0F6}" presName="rootConnector" presStyleLbl="node1" presStyleIdx="0" presStyleCnt="3"/>
      <dgm:spPr/>
      <dgm:t>
        <a:bodyPr/>
        <a:lstStyle/>
        <a:p>
          <a:endParaRPr lang="el-GR"/>
        </a:p>
      </dgm:t>
    </dgm:pt>
    <dgm:pt modelId="{9F86DA04-654E-4DAC-9FFB-6221540F2BC1}" type="pres">
      <dgm:prSet presAssocID="{FAAEB22B-0955-4D15-9B1C-3E2EB708B0F6}" presName="childShape" presStyleCnt="0"/>
      <dgm:spPr/>
      <dgm:t>
        <a:bodyPr/>
        <a:lstStyle/>
        <a:p>
          <a:endParaRPr lang="el-GR"/>
        </a:p>
      </dgm:t>
    </dgm:pt>
    <dgm:pt modelId="{7E7994FC-5E98-4289-843B-2D03546CA93B}" type="pres">
      <dgm:prSet presAssocID="{7DA15EF6-7A2A-4C13-8EF6-5AC1B4558765}" presName="Name13" presStyleLbl="parChTrans1D2" presStyleIdx="0" presStyleCnt="8"/>
      <dgm:spPr/>
      <dgm:t>
        <a:bodyPr/>
        <a:lstStyle/>
        <a:p>
          <a:endParaRPr lang="el-GR"/>
        </a:p>
      </dgm:t>
    </dgm:pt>
    <dgm:pt modelId="{469FE1E1-3675-406E-9FFB-C4DD797CA6CD}" type="pres">
      <dgm:prSet presAssocID="{5A61769F-E09E-47E1-8FB2-FD78B53BB447}" presName="childText" presStyleLbl="bgAcc1" presStyleIdx="0" presStyleCnt="8" custScaleX="206450">
        <dgm:presLayoutVars>
          <dgm:bulletEnabled val="1"/>
        </dgm:presLayoutVars>
      </dgm:prSet>
      <dgm:spPr/>
      <dgm:t>
        <a:bodyPr/>
        <a:lstStyle/>
        <a:p>
          <a:endParaRPr lang="el-GR"/>
        </a:p>
      </dgm:t>
    </dgm:pt>
    <dgm:pt modelId="{71910695-A243-46E2-9172-B4B2189ABD82}" type="pres">
      <dgm:prSet presAssocID="{B7C04254-E4A2-4831-8FA9-DAF9393E67C5}" presName="Name13" presStyleLbl="parChTrans1D2" presStyleIdx="1" presStyleCnt="8"/>
      <dgm:spPr/>
      <dgm:t>
        <a:bodyPr/>
        <a:lstStyle/>
        <a:p>
          <a:endParaRPr lang="el-GR"/>
        </a:p>
      </dgm:t>
    </dgm:pt>
    <dgm:pt modelId="{35A62DC3-C187-4066-827B-7F64251AD794}" type="pres">
      <dgm:prSet presAssocID="{8FF2E0A6-172C-4B01-968E-A200036AA577}" presName="childText" presStyleLbl="bgAcc1" presStyleIdx="1" presStyleCnt="8" custScaleX="206450">
        <dgm:presLayoutVars>
          <dgm:bulletEnabled val="1"/>
        </dgm:presLayoutVars>
      </dgm:prSet>
      <dgm:spPr/>
      <dgm:t>
        <a:bodyPr/>
        <a:lstStyle/>
        <a:p>
          <a:endParaRPr lang="el-GR"/>
        </a:p>
      </dgm:t>
    </dgm:pt>
    <dgm:pt modelId="{DED35920-A0AF-4F1E-94B2-95ABDB975A35}" type="pres">
      <dgm:prSet presAssocID="{5912D6B4-3E0F-4FDA-AB54-2AC7FD615F3D}" presName="Name13" presStyleLbl="parChTrans1D2" presStyleIdx="2" presStyleCnt="8"/>
      <dgm:spPr/>
      <dgm:t>
        <a:bodyPr/>
        <a:lstStyle/>
        <a:p>
          <a:endParaRPr lang="el-GR"/>
        </a:p>
      </dgm:t>
    </dgm:pt>
    <dgm:pt modelId="{E6DC7195-C350-4260-A133-078BA39F3FDB}" type="pres">
      <dgm:prSet presAssocID="{011BFD2F-A341-4A4E-A0A3-1B372D3956FF}" presName="childText" presStyleLbl="bgAcc1" presStyleIdx="2" presStyleCnt="8" custScaleX="206450">
        <dgm:presLayoutVars>
          <dgm:bulletEnabled val="1"/>
        </dgm:presLayoutVars>
      </dgm:prSet>
      <dgm:spPr/>
      <dgm:t>
        <a:bodyPr/>
        <a:lstStyle/>
        <a:p>
          <a:endParaRPr lang="el-GR"/>
        </a:p>
      </dgm:t>
    </dgm:pt>
    <dgm:pt modelId="{0800F062-D883-4A9A-8196-5E88A81861FF}" type="pres">
      <dgm:prSet presAssocID="{4D276BBD-DF0A-4B42-B3E6-50BAD14F280D}" presName="root" presStyleCnt="0"/>
      <dgm:spPr/>
      <dgm:t>
        <a:bodyPr/>
        <a:lstStyle/>
        <a:p>
          <a:endParaRPr lang="el-GR"/>
        </a:p>
      </dgm:t>
    </dgm:pt>
    <dgm:pt modelId="{84F4443C-BC68-4E52-B70D-CF057687A7E7}" type="pres">
      <dgm:prSet presAssocID="{4D276BBD-DF0A-4B42-B3E6-50BAD14F280D}" presName="rootComposite" presStyleCnt="0"/>
      <dgm:spPr/>
      <dgm:t>
        <a:bodyPr/>
        <a:lstStyle/>
        <a:p>
          <a:endParaRPr lang="el-GR"/>
        </a:p>
      </dgm:t>
    </dgm:pt>
    <dgm:pt modelId="{B7A2EB33-88BE-47FD-9E95-36F4A049046E}" type="pres">
      <dgm:prSet presAssocID="{4D276BBD-DF0A-4B42-B3E6-50BAD14F280D}" presName="rootText" presStyleLbl="node1" presStyleIdx="1" presStyleCnt="3" custScaleX="232489"/>
      <dgm:spPr/>
      <dgm:t>
        <a:bodyPr/>
        <a:lstStyle/>
        <a:p>
          <a:endParaRPr lang="el-GR"/>
        </a:p>
      </dgm:t>
    </dgm:pt>
    <dgm:pt modelId="{6E79628C-4395-4C44-9689-3DD67FD09ACD}" type="pres">
      <dgm:prSet presAssocID="{4D276BBD-DF0A-4B42-B3E6-50BAD14F280D}" presName="rootConnector" presStyleLbl="node1" presStyleIdx="1" presStyleCnt="3"/>
      <dgm:spPr/>
      <dgm:t>
        <a:bodyPr/>
        <a:lstStyle/>
        <a:p>
          <a:endParaRPr lang="el-GR"/>
        </a:p>
      </dgm:t>
    </dgm:pt>
    <dgm:pt modelId="{2282C531-0D7B-492C-905E-C37EB9DAD0FE}" type="pres">
      <dgm:prSet presAssocID="{4D276BBD-DF0A-4B42-B3E6-50BAD14F280D}" presName="childShape" presStyleCnt="0"/>
      <dgm:spPr/>
      <dgm:t>
        <a:bodyPr/>
        <a:lstStyle/>
        <a:p>
          <a:endParaRPr lang="el-GR"/>
        </a:p>
      </dgm:t>
    </dgm:pt>
    <dgm:pt modelId="{D6F3A656-264E-440C-AEE3-B292B2D334AD}" type="pres">
      <dgm:prSet presAssocID="{C9EA9CCA-7058-422D-B3F3-706E35E208EC}" presName="Name13" presStyleLbl="parChTrans1D2" presStyleIdx="3" presStyleCnt="8"/>
      <dgm:spPr/>
      <dgm:t>
        <a:bodyPr/>
        <a:lstStyle/>
        <a:p>
          <a:endParaRPr lang="el-GR"/>
        </a:p>
      </dgm:t>
    </dgm:pt>
    <dgm:pt modelId="{DE6B3BCD-8B86-4E08-AE21-8C70D705FE13}" type="pres">
      <dgm:prSet presAssocID="{CBD70AFC-F85C-4560-9D8B-C64460DB38FD}" presName="childText" presStyleLbl="bgAcc1" presStyleIdx="3" presStyleCnt="8" custScaleX="236226">
        <dgm:presLayoutVars>
          <dgm:bulletEnabled val="1"/>
        </dgm:presLayoutVars>
      </dgm:prSet>
      <dgm:spPr/>
      <dgm:t>
        <a:bodyPr/>
        <a:lstStyle/>
        <a:p>
          <a:endParaRPr lang="el-GR"/>
        </a:p>
      </dgm:t>
    </dgm:pt>
    <dgm:pt modelId="{C73538EF-7F11-4B1E-B92E-BCA2C287BBE5}" type="pres">
      <dgm:prSet presAssocID="{B6A86210-3B11-4191-8E66-53421343BF37}" presName="Name13" presStyleLbl="parChTrans1D2" presStyleIdx="4" presStyleCnt="8"/>
      <dgm:spPr/>
      <dgm:t>
        <a:bodyPr/>
        <a:lstStyle/>
        <a:p>
          <a:endParaRPr lang="el-GR"/>
        </a:p>
      </dgm:t>
    </dgm:pt>
    <dgm:pt modelId="{AF6F9FD7-1A03-4A41-BB24-05D99494F666}" type="pres">
      <dgm:prSet presAssocID="{8A7809CD-4D9C-4D15-9FC3-11A80876BEDA}" presName="childText" presStyleLbl="bgAcc1" presStyleIdx="4" presStyleCnt="8" custScaleX="236226">
        <dgm:presLayoutVars>
          <dgm:bulletEnabled val="1"/>
        </dgm:presLayoutVars>
      </dgm:prSet>
      <dgm:spPr/>
      <dgm:t>
        <a:bodyPr/>
        <a:lstStyle/>
        <a:p>
          <a:endParaRPr lang="el-GR"/>
        </a:p>
      </dgm:t>
    </dgm:pt>
    <dgm:pt modelId="{CCC35AB9-4F98-417E-9466-C2CD9139BC30}" type="pres">
      <dgm:prSet presAssocID="{9FF9E16B-FF97-417B-97A8-A5CDA4948E65}" presName="Name13" presStyleLbl="parChTrans1D2" presStyleIdx="5" presStyleCnt="8"/>
      <dgm:spPr/>
      <dgm:t>
        <a:bodyPr/>
        <a:lstStyle/>
        <a:p>
          <a:endParaRPr lang="el-GR"/>
        </a:p>
      </dgm:t>
    </dgm:pt>
    <dgm:pt modelId="{333932D6-D519-4C04-88BA-E440CDC70930}" type="pres">
      <dgm:prSet presAssocID="{EF79FF9C-5A2C-4BB5-8D11-1C74A384DCBC}" presName="childText" presStyleLbl="bgAcc1" presStyleIdx="5" presStyleCnt="8" custScaleX="236226">
        <dgm:presLayoutVars>
          <dgm:bulletEnabled val="1"/>
        </dgm:presLayoutVars>
      </dgm:prSet>
      <dgm:spPr/>
      <dgm:t>
        <a:bodyPr/>
        <a:lstStyle/>
        <a:p>
          <a:endParaRPr lang="el-GR"/>
        </a:p>
      </dgm:t>
    </dgm:pt>
    <dgm:pt modelId="{E1AE17EC-EF40-481B-84F2-A8187AA15048}" type="pres">
      <dgm:prSet presAssocID="{B3E5915A-6D45-4BF5-9034-D1B9793DB423}" presName="Name13" presStyleLbl="parChTrans1D2" presStyleIdx="6" presStyleCnt="8"/>
      <dgm:spPr/>
      <dgm:t>
        <a:bodyPr/>
        <a:lstStyle/>
        <a:p>
          <a:endParaRPr lang="el-GR"/>
        </a:p>
      </dgm:t>
    </dgm:pt>
    <dgm:pt modelId="{3EF210E0-6969-4824-A3C4-D966DC7A85E5}" type="pres">
      <dgm:prSet presAssocID="{9D95E151-B12A-45EB-92C1-D43D07465EDB}" presName="childText" presStyleLbl="bgAcc1" presStyleIdx="6" presStyleCnt="8" custScaleX="236226">
        <dgm:presLayoutVars>
          <dgm:bulletEnabled val="1"/>
        </dgm:presLayoutVars>
      </dgm:prSet>
      <dgm:spPr/>
      <dgm:t>
        <a:bodyPr/>
        <a:lstStyle/>
        <a:p>
          <a:endParaRPr lang="el-GR"/>
        </a:p>
      </dgm:t>
    </dgm:pt>
    <dgm:pt modelId="{227F0179-AEDF-4A09-B485-83B2E92605B1}" type="pres">
      <dgm:prSet presAssocID="{F901E4C0-20F0-41AA-8B88-469FA7DA765A}" presName="Name13" presStyleLbl="parChTrans1D2" presStyleIdx="7" presStyleCnt="8"/>
      <dgm:spPr/>
      <dgm:t>
        <a:bodyPr/>
        <a:lstStyle/>
        <a:p>
          <a:endParaRPr lang="el-GR"/>
        </a:p>
      </dgm:t>
    </dgm:pt>
    <dgm:pt modelId="{71264806-01C9-41BD-9914-47EF34E830AC}" type="pres">
      <dgm:prSet presAssocID="{8CACB515-D38E-43AF-B682-505EE6524EE8}" presName="childText" presStyleLbl="bgAcc1" presStyleIdx="7" presStyleCnt="8" custScaleX="236226">
        <dgm:presLayoutVars>
          <dgm:bulletEnabled val="1"/>
        </dgm:presLayoutVars>
      </dgm:prSet>
      <dgm:spPr/>
      <dgm:t>
        <a:bodyPr/>
        <a:lstStyle/>
        <a:p>
          <a:endParaRPr lang="el-GR"/>
        </a:p>
      </dgm:t>
    </dgm:pt>
    <dgm:pt modelId="{614BCB6D-5132-4703-A5E5-6EDE4E32CA12}" type="pres">
      <dgm:prSet presAssocID="{37C8221A-17DF-411A-ADB9-E2C343F902ED}" presName="root" presStyleCnt="0"/>
      <dgm:spPr/>
      <dgm:t>
        <a:bodyPr/>
        <a:lstStyle/>
        <a:p>
          <a:endParaRPr lang="el-GR"/>
        </a:p>
      </dgm:t>
    </dgm:pt>
    <dgm:pt modelId="{2B9D56A1-21E2-43DF-91FC-2AD3B7B4913D}" type="pres">
      <dgm:prSet presAssocID="{37C8221A-17DF-411A-ADB9-E2C343F902ED}" presName="rootComposite" presStyleCnt="0"/>
      <dgm:spPr/>
      <dgm:t>
        <a:bodyPr/>
        <a:lstStyle/>
        <a:p>
          <a:endParaRPr lang="el-GR"/>
        </a:p>
      </dgm:t>
    </dgm:pt>
    <dgm:pt modelId="{7C7095A6-F4BC-416C-BEB0-FE52CB508A50}" type="pres">
      <dgm:prSet presAssocID="{37C8221A-17DF-411A-ADB9-E2C343F902ED}" presName="rootText" presStyleLbl="node1" presStyleIdx="2" presStyleCnt="3" custScaleX="134623"/>
      <dgm:spPr/>
      <dgm:t>
        <a:bodyPr/>
        <a:lstStyle/>
        <a:p>
          <a:endParaRPr lang="el-GR"/>
        </a:p>
      </dgm:t>
    </dgm:pt>
    <dgm:pt modelId="{7D8C60CD-CE33-47D2-B762-D9783B7F2CA9}" type="pres">
      <dgm:prSet presAssocID="{37C8221A-17DF-411A-ADB9-E2C343F902ED}" presName="rootConnector" presStyleLbl="node1" presStyleIdx="2" presStyleCnt="3"/>
      <dgm:spPr/>
      <dgm:t>
        <a:bodyPr/>
        <a:lstStyle/>
        <a:p>
          <a:endParaRPr lang="el-GR"/>
        </a:p>
      </dgm:t>
    </dgm:pt>
    <dgm:pt modelId="{5D128A1E-A6CC-4CB9-9DA0-D66123EFDE53}" type="pres">
      <dgm:prSet presAssocID="{37C8221A-17DF-411A-ADB9-E2C343F902ED}" presName="childShape" presStyleCnt="0"/>
      <dgm:spPr/>
      <dgm:t>
        <a:bodyPr/>
        <a:lstStyle/>
        <a:p>
          <a:endParaRPr lang="el-GR"/>
        </a:p>
      </dgm:t>
    </dgm:pt>
  </dgm:ptLst>
  <dgm:cxnLst>
    <dgm:cxn modelId="{EC328F4B-8DEC-4FAF-8816-E2238ED59AD7}" type="presOf" srcId="{CF26C349-7FA6-4A1C-A2AA-4C668E2C3A91}" destId="{A602129C-7179-4F70-A438-65D53F96847A}" srcOrd="0" destOrd="0" presId="urn:microsoft.com/office/officeart/2005/8/layout/hierarchy3"/>
    <dgm:cxn modelId="{64370423-1193-4DCC-B543-73F554BC73DE}" srcId="{CF26C349-7FA6-4A1C-A2AA-4C668E2C3A91}" destId="{FAAEB22B-0955-4D15-9B1C-3E2EB708B0F6}" srcOrd="0" destOrd="0" parTransId="{C919B8B2-8562-4934-B37B-46C158EB9283}" sibTransId="{AE311029-9A77-4597-BE52-ECCDDFC88C70}"/>
    <dgm:cxn modelId="{A5F85CE2-CA2B-4E79-A864-F3F32274D2C5}" type="presOf" srcId="{4D276BBD-DF0A-4B42-B3E6-50BAD14F280D}" destId="{6E79628C-4395-4C44-9689-3DD67FD09ACD}" srcOrd="1" destOrd="0" presId="urn:microsoft.com/office/officeart/2005/8/layout/hierarchy3"/>
    <dgm:cxn modelId="{93F48780-05FD-4DAC-9FF9-870940956D94}" srcId="{4D276BBD-DF0A-4B42-B3E6-50BAD14F280D}" destId="{CBD70AFC-F85C-4560-9D8B-C64460DB38FD}" srcOrd="0" destOrd="0" parTransId="{C9EA9CCA-7058-422D-B3F3-706E35E208EC}" sibTransId="{FFFD0A38-30D2-4330-84C4-63442F447A09}"/>
    <dgm:cxn modelId="{7D42367F-7F98-4196-9DFD-D4CBB4DAD6A2}" type="presOf" srcId="{8A7809CD-4D9C-4D15-9FC3-11A80876BEDA}" destId="{AF6F9FD7-1A03-4A41-BB24-05D99494F666}" srcOrd="0" destOrd="0" presId="urn:microsoft.com/office/officeart/2005/8/layout/hierarchy3"/>
    <dgm:cxn modelId="{59A66C18-2194-428A-8F51-8BD7E330D612}" srcId="{4D276BBD-DF0A-4B42-B3E6-50BAD14F280D}" destId="{8CACB515-D38E-43AF-B682-505EE6524EE8}" srcOrd="4" destOrd="0" parTransId="{F901E4C0-20F0-41AA-8B88-469FA7DA765A}" sibTransId="{0DF89D87-1F32-48A4-9AF3-324DD606F677}"/>
    <dgm:cxn modelId="{765EE609-2E57-4213-87BD-6DDE42032B4B}" type="presOf" srcId="{CBD70AFC-F85C-4560-9D8B-C64460DB38FD}" destId="{DE6B3BCD-8B86-4E08-AE21-8C70D705FE13}" srcOrd="0" destOrd="0" presId="urn:microsoft.com/office/officeart/2005/8/layout/hierarchy3"/>
    <dgm:cxn modelId="{8294E4ED-68CD-471C-B1D6-73CCD944A23A}" type="presOf" srcId="{FAAEB22B-0955-4D15-9B1C-3E2EB708B0F6}" destId="{795FF0BA-94A3-4056-B58F-4615259A6DB2}" srcOrd="1" destOrd="0" presId="urn:microsoft.com/office/officeart/2005/8/layout/hierarchy3"/>
    <dgm:cxn modelId="{81116326-615A-4BF6-A7EF-5B2B7FD7F5DE}" srcId="{CF26C349-7FA6-4A1C-A2AA-4C668E2C3A91}" destId="{4D276BBD-DF0A-4B42-B3E6-50BAD14F280D}" srcOrd="1" destOrd="0" parTransId="{6E0E7E13-7BD7-4EDC-9F7E-235ECFFDB9E5}" sibTransId="{35A68821-E323-4C04-952E-1FD7302ED561}"/>
    <dgm:cxn modelId="{F3D3F32C-A09B-447D-B7E7-D6021DEE1BA1}" type="presOf" srcId="{5912D6B4-3E0F-4FDA-AB54-2AC7FD615F3D}" destId="{DED35920-A0AF-4F1E-94B2-95ABDB975A35}" srcOrd="0" destOrd="0" presId="urn:microsoft.com/office/officeart/2005/8/layout/hierarchy3"/>
    <dgm:cxn modelId="{9F9D1BBE-D786-496F-809D-BF81A9913E76}" type="presOf" srcId="{F901E4C0-20F0-41AA-8B88-469FA7DA765A}" destId="{227F0179-AEDF-4A09-B485-83B2E92605B1}" srcOrd="0" destOrd="0" presId="urn:microsoft.com/office/officeart/2005/8/layout/hierarchy3"/>
    <dgm:cxn modelId="{3A037B0E-4EA1-45F7-A5B2-4C701F6E44A9}" srcId="{FAAEB22B-0955-4D15-9B1C-3E2EB708B0F6}" destId="{011BFD2F-A341-4A4E-A0A3-1B372D3956FF}" srcOrd="2" destOrd="0" parTransId="{5912D6B4-3E0F-4FDA-AB54-2AC7FD615F3D}" sibTransId="{27FE3593-3D88-4880-B788-903B0CF51846}"/>
    <dgm:cxn modelId="{FAD0E9A1-A5C5-4AC1-AA8C-0ED3FF047D7F}" type="presOf" srcId="{7DA15EF6-7A2A-4C13-8EF6-5AC1B4558765}" destId="{7E7994FC-5E98-4289-843B-2D03546CA93B}" srcOrd="0" destOrd="0" presId="urn:microsoft.com/office/officeart/2005/8/layout/hierarchy3"/>
    <dgm:cxn modelId="{C925DEBE-1DA7-4957-A1E1-96E2350A7F21}" srcId="{4D276BBD-DF0A-4B42-B3E6-50BAD14F280D}" destId="{9D95E151-B12A-45EB-92C1-D43D07465EDB}" srcOrd="3" destOrd="0" parTransId="{B3E5915A-6D45-4BF5-9034-D1B9793DB423}" sibTransId="{750714B5-BED8-4810-9F47-B9C14D95A00C}"/>
    <dgm:cxn modelId="{AE6F3D60-FB29-462A-A5FD-513050FA28FA}" type="presOf" srcId="{8CACB515-D38E-43AF-B682-505EE6524EE8}" destId="{71264806-01C9-41BD-9914-47EF34E830AC}" srcOrd="0" destOrd="0" presId="urn:microsoft.com/office/officeart/2005/8/layout/hierarchy3"/>
    <dgm:cxn modelId="{5DCB019C-6193-472F-9681-C17691D5A165}" srcId="{4D276BBD-DF0A-4B42-B3E6-50BAD14F280D}" destId="{8A7809CD-4D9C-4D15-9FC3-11A80876BEDA}" srcOrd="1" destOrd="0" parTransId="{B6A86210-3B11-4191-8E66-53421343BF37}" sibTransId="{FC39AB15-B0C0-42DD-9889-56634391D66B}"/>
    <dgm:cxn modelId="{6FC3FE94-825F-467F-97C6-CA20B7FC170B}" type="presOf" srcId="{B3E5915A-6D45-4BF5-9034-D1B9793DB423}" destId="{E1AE17EC-EF40-481B-84F2-A8187AA15048}" srcOrd="0" destOrd="0" presId="urn:microsoft.com/office/officeart/2005/8/layout/hierarchy3"/>
    <dgm:cxn modelId="{0DF9429D-97DA-4DBA-846D-94AEA960097B}" type="presOf" srcId="{5A61769F-E09E-47E1-8FB2-FD78B53BB447}" destId="{469FE1E1-3675-406E-9FFB-C4DD797CA6CD}" srcOrd="0" destOrd="0" presId="urn:microsoft.com/office/officeart/2005/8/layout/hierarchy3"/>
    <dgm:cxn modelId="{E856CF3B-853E-4324-95C5-D245F5ECD35E}" srcId="{CF26C349-7FA6-4A1C-A2AA-4C668E2C3A91}" destId="{37C8221A-17DF-411A-ADB9-E2C343F902ED}" srcOrd="2" destOrd="0" parTransId="{1012979E-73F5-4054-9005-9FB37EAA10BB}" sibTransId="{24C7233A-BA12-4B28-9A65-F202D069EE3E}"/>
    <dgm:cxn modelId="{5145B417-8902-4FDB-8D3C-41CA49D8AEAA}" srcId="{FAAEB22B-0955-4D15-9B1C-3E2EB708B0F6}" destId="{8FF2E0A6-172C-4B01-968E-A200036AA577}" srcOrd="1" destOrd="0" parTransId="{B7C04254-E4A2-4831-8FA9-DAF9393E67C5}" sibTransId="{AABF5C91-10F6-46CC-94E6-06B8AD22CAFA}"/>
    <dgm:cxn modelId="{D2A9F893-48F3-4723-914C-1C0E795B13E1}" type="presOf" srcId="{FAAEB22B-0955-4D15-9B1C-3E2EB708B0F6}" destId="{865880DC-7AF9-43F6-A324-96BF8F5D0A47}" srcOrd="0" destOrd="0" presId="urn:microsoft.com/office/officeart/2005/8/layout/hierarchy3"/>
    <dgm:cxn modelId="{8E6D68D2-C26B-4C6B-90B3-A3BD4F28FD43}" type="presOf" srcId="{EF79FF9C-5A2C-4BB5-8D11-1C74A384DCBC}" destId="{333932D6-D519-4C04-88BA-E440CDC70930}" srcOrd="0" destOrd="0" presId="urn:microsoft.com/office/officeart/2005/8/layout/hierarchy3"/>
    <dgm:cxn modelId="{4752266B-F89B-40AB-96F5-E06EB7F6C64A}" type="presOf" srcId="{37C8221A-17DF-411A-ADB9-E2C343F902ED}" destId="{7C7095A6-F4BC-416C-BEB0-FE52CB508A50}" srcOrd="0" destOrd="0" presId="urn:microsoft.com/office/officeart/2005/8/layout/hierarchy3"/>
    <dgm:cxn modelId="{8EC188AB-FCCB-402D-A93F-FE1CC849821D}" type="presOf" srcId="{9D95E151-B12A-45EB-92C1-D43D07465EDB}" destId="{3EF210E0-6969-4824-A3C4-D966DC7A85E5}" srcOrd="0" destOrd="0" presId="urn:microsoft.com/office/officeart/2005/8/layout/hierarchy3"/>
    <dgm:cxn modelId="{D0411D77-2502-437B-AC0D-7F54F06C7E1C}" srcId="{4D276BBD-DF0A-4B42-B3E6-50BAD14F280D}" destId="{EF79FF9C-5A2C-4BB5-8D11-1C74A384DCBC}" srcOrd="2" destOrd="0" parTransId="{9FF9E16B-FF97-417B-97A8-A5CDA4948E65}" sibTransId="{52D259E6-5F74-41EE-9152-93BA80A72DC0}"/>
    <dgm:cxn modelId="{FD17CF32-6895-4DC4-AA86-0ADC1FCCE385}" type="presOf" srcId="{B6A86210-3B11-4191-8E66-53421343BF37}" destId="{C73538EF-7F11-4B1E-B92E-BCA2C287BBE5}" srcOrd="0" destOrd="0" presId="urn:microsoft.com/office/officeart/2005/8/layout/hierarchy3"/>
    <dgm:cxn modelId="{51189129-A2BA-4D08-AB98-7A07A3ED81CC}" type="presOf" srcId="{9FF9E16B-FF97-417B-97A8-A5CDA4948E65}" destId="{CCC35AB9-4F98-417E-9466-C2CD9139BC30}" srcOrd="0" destOrd="0" presId="urn:microsoft.com/office/officeart/2005/8/layout/hierarchy3"/>
    <dgm:cxn modelId="{19DEF0EB-0F77-4B5D-9FBE-1F436708E107}" type="presOf" srcId="{011BFD2F-A341-4A4E-A0A3-1B372D3956FF}" destId="{E6DC7195-C350-4260-A133-078BA39F3FDB}" srcOrd="0" destOrd="0" presId="urn:microsoft.com/office/officeart/2005/8/layout/hierarchy3"/>
    <dgm:cxn modelId="{C4A31F0F-64C5-4119-90A6-EFA89E82F2A5}" type="presOf" srcId="{B7C04254-E4A2-4831-8FA9-DAF9393E67C5}" destId="{71910695-A243-46E2-9172-B4B2189ABD82}" srcOrd="0" destOrd="0" presId="urn:microsoft.com/office/officeart/2005/8/layout/hierarchy3"/>
    <dgm:cxn modelId="{2BEF86A2-1521-4391-8250-6D825EF7C4ED}" type="presOf" srcId="{C9EA9CCA-7058-422D-B3F3-706E35E208EC}" destId="{D6F3A656-264E-440C-AEE3-B292B2D334AD}" srcOrd="0" destOrd="0" presId="urn:microsoft.com/office/officeart/2005/8/layout/hierarchy3"/>
    <dgm:cxn modelId="{BF0E0979-66F6-4F6D-B4C0-7FD610FDC8F5}" type="presOf" srcId="{8FF2E0A6-172C-4B01-968E-A200036AA577}" destId="{35A62DC3-C187-4066-827B-7F64251AD794}" srcOrd="0" destOrd="0" presId="urn:microsoft.com/office/officeart/2005/8/layout/hierarchy3"/>
    <dgm:cxn modelId="{ED4C70D0-FCB6-4FF0-B7DB-EA8EA9E5ABA0}" srcId="{FAAEB22B-0955-4D15-9B1C-3E2EB708B0F6}" destId="{5A61769F-E09E-47E1-8FB2-FD78B53BB447}" srcOrd="0" destOrd="0" parTransId="{7DA15EF6-7A2A-4C13-8EF6-5AC1B4558765}" sibTransId="{B7BC675E-CF67-40AE-A904-31F42B82E536}"/>
    <dgm:cxn modelId="{43AF0632-04AF-48F8-9D53-2092B9B51382}" type="presOf" srcId="{37C8221A-17DF-411A-ADB9-E2C343F902ED}" destId="{7D8C60CD-CE33-47D2-B762-D9783B7F2CA9}" srcOrd="1" destOrd="0" presId="urn:microsoft.com/office/officeart/2005/8/layout/hierarchy3"/>
    <dgm:cxn modelId="{3692D731-DD8A-4A4E-B63C-D198B6099F79}" type="presOf" srcId="{4D276BBD-DF0A-4B42-B3E6-50BAD14F280D}" destId="{B7A2EB33-88BE-47FD-9E95-36F4A049046E}" srcOrd="0" destOrd="0" presId="urn:microsoft.com/office/officeart/2005/8/layout/hierarchy3"/>
    <dgm:cxn modelId="{03082495-6525-4386-871F-DED5AF61863E}" type="presParOf" srcId="{A602129C-7179-4F70-A438-65D53F96847A}" destId="{54900F32-4A00-4F60-BCA7-7EF91B8F2FAA}" srcOrd="0" destOrd="0" presId="urn:microsoft.com/office/officeart/2005/8/layout/hierarchy3"/>
    <dgm:cxn modelId="{E525CC3D-D2C0-4B27-A62D-7DDCC0DCF9DE}" type="presParOf" srcId="{54900F32-4A00-4F60-BCA7-7EF91B8F2FAA}" destId="{1B845F50-0504-4FDF-BC40-4E07FA275AC4}" srcOrd="0" destOrd="0" presId="urn:microsoft.com/office/officeart/2005/8/layout/hierarchy3"/>
    <dgm:cxn modelId="{9851D162-2CDD-4E08-B4AF-3D44E9F4A4C5}" type="presParOf" srcId="{1B845F50-0504-4FDF-BC40-4E07FA275AC4}" destId="{865880DC-7AF9-43F6-A324-96BF8F5D0A47}" srcOrd="0" destOrd="0" presId="urn:microsoft.com/office/officeart/2005/8/layout/hierarchy3"/>
    <dgm:cxn modelId="{2A48B37B-1BCC-47F4-92FE-2697A793E2BC}" type="presParOf" srcId="{1B845F50-0504-4FDF-BC40-4E07FA275AC4}" destId="{795FF0BA-94A3-4056-B58F-4615259A6DB2}" srcOrd="1" destOrd="0" presId="urn:microsoft.com/office/officeart/2005/8/layout/hierarchy3"/>
    <dgm:cxn modelId="{8EA6E9F3-34FC-4C3D-9B29-A61D0899F65A}" type="presParOf" srcId="{54900F32-4A00-4F60-BCA7-7EF91B8F2FAA}" destId="{9F86DA04-654E-4DAC-9FFB-6221540F2BC1}" srcOrd="1" destOrd="0" presId="urn:microsoft.com/office/officeart/2005/8/layout/hierarchy3"/>
    <dgm:cxn modelId="{BAE2423A-FFAF-444F-93D3-D2DE6F6E77B8}" type="presParOf" srcId="{9F86DA04-654E-4DAC-9FFB-6221540F2BC1}" destId="{7E7994FC-5E98-4289-843B-2D03546CA93B}" srcOrd="0" destOrd="0" presId="urn:microsoft.com/office/officeart/2005/8/layout/hierarchy3"/>
    <dgm:cxn modelId="{36866449-3D64-4D62-B447-40C403DA1A80}" type="presParOf" srcId="{9F86DA04-654E-4DAC-9FFB-6221540F2BC1}" destId="{469FE1E1-3675-406E-9FFB-C4DD797CA6CD}" srcOrd="1" destOrd="0" presId="urn:microsoft.com/office/officeart/2005/8/layout/hierarchy3"/>
    <dgm:cxn modelId="{8396CD8A-5455-446E-BF08-B4F0D700FED7}" type="presParOf" srcId="{9F86DA04-654E-4DAC-9FFB-6221540F2BC1}" destId="{71910695-A243-46E2-9172-B4B2189ABD82}" srcOrd="2" destOrd="0" presId="urn:microsoft.com/office/officeart/2005/8/layout/hierarchy3"/>
    <dgm:cxn modelId="{F14CD8AB-98EE-48B0-A369-C10197744EA1}" type="presParOf" srcId="{9F86DA04-654E-4DAC-9FFB-6221540F2BC1}" destId="{35A62DC3-C187-4066-827B-7F64251AD794}" srcOrd="3" destOrd="0" presId="urn:microsoft.com/office/officeart/2005/8/layout/hierarchy3"/>
    <dgm:cxn modelId="{28531A50-8AF8-4D35-91F3-5BF73501E021}" type="presParOf" srcId="{9F86DA04-654E-4DAC-9FFB-6221540F2BC1}" destId="{DED35920-A0AF-4F1E-94B2-95ABDB975A35}" srcOrd="4" destOrd="0" presId="urn:microsoft.com/office/officeart/2005/8/layout/hierarchy3"/>
    <dgm:cxn modelId="{66DAF10C-1371-434C-BEE3-04EE9641DA7B}" type="presParOf" srcId="{9F86DA04-654E-4DAC-9FFB-6221540F2BC1}" destId="{E6DC7195-C350-4260-A133-078BA39F3FDB}" srcOrd="5" destOrd="0" presId="urn:microsoft.com/office/officeart/2005/8/layout/hierarchy3"/>
    <dgm:cxn modelId="{6804DAB6-1984-4CE1-95F6-80686DDF7175}" type="presParOf" srcId="{A602129C-7179-4F70-A438-65D53F96847A}" destId="{0800F062-D883-4A9A-8196-5E88A81861FF}" srcOrd="1" destOrd="0" presId="urn:microsoft.com/office/officeart/2005/8/layout/hierarchy3"/>
    <dgm:cxn modelId="{FFFEEB65-29D8-4BB4-B698-D3DC9C2E4F30}" type="presParOf" srcId="{0800F062-D883-4A9A-8196-5E88A81861FF}" destId="{84F4443C-BC68-4E52-B70D-CF057687A7E7}" srcOrd="0" destOrd="0" presId="urn:microsoft.com/office/officeart/2005/8/layout/hierarchy3"/>
    <dgm:cxn modelId="{D78D268E-2C0F-41A1-84B6-ED4E2C3144D4}" type="presParOf" srcId="{84F4443C-BC68-4E52-B70D-CF057687A7E7}" destId="{B7A2EB33-88BE-47FD-9E95-36F4A049046E}" srcOrd="0" destOrd="0" presId="urn:microsoft.com/office/officeart/2005/8/layout/hierarchy3"/>
    <dgm:cxn modelId="{EB7BB2B4-560E-44F7-BF45-FAA09953FFFE}" type="presParOf" srcId="{84F4443C-BC68-4E52-B70D-CF057687A7E7}" destId="{6E79628C-4395-4C44-9689-3DD67FD09ACD}" srcOrd="1" destOrd="0" presId="urn:microsoft.com/office/officeart/2005/8/layout/hierarchy3"/>
    <dgm:cxn modelId="{14B8BA84-C337-478B-9263-5AEBE42730D6}" type="presParOf" srcId="{0800F062-D883-4A9A-8196-5E88A81861FF}" destId="{2282C531-0D7B-492C-905E-C37EB9DAD0FE}" srcOrd="1" destOrd="0" presId="urn:microsoft.com/office/officeart/2005/8/layout/hierarchy3"/>
    <dgm:cxn modelId="{DC23F140-4EB7-4CA9-B8AD-6EB6886A6EC8}" type="presParOf" srcId="{2282C531-0D7B-492C-905E-C37EB9DAD0FE}" destId="{D6F3A656-264E-440C-AEE3-B292B2D334AD}" srcOrd="0" destOrd="0" presId="urn:microsoft.com/office/officeart/2005/8/layout/hierarchy3"/>
    <dgm:cxn modelId="{36A32D32-9A31-48B2-B38C-0DB3BE72783B}" type="presParOf" srcId="{2282C531-0D7B-492C-905E-C37EB9DAD0FE}" destId="{DE6B3BCD-8B86-4E08-AE21-8C70D705FE13}" srcOrd="1" destOrd="0" presId="urn:microsoft.com/office/officeart/2005/8/layout/hierarchy3"/>
    <dgm:cxn modelId="{A4A82FF3-AEF7-4206-9B9B-5FA2A7C6B6D3}" type="presParOf" srcId="{2282C531-0D7B-492C-905E-C37EB9DAD0FE}" destId="{C73538EF-7F11-4B1E-B92E-BCA2C287BBE5}" srcOrd="2" destOrd="0" presId="urn:microsoft.com/office/officeart/2005/8/layout/hierarchy3"/>
    <dgm:cxn modelId="{94C550FA-BF35-4A5A-B9F4-55337532EA2A}" type="presParOf" srcId="{2282C531-0D7B-492C-905E-C37EB9DAD0FE}" destId="{AF6F9FD7-1A03-4A41-BB24-05D99494F666}" srcOrd="3" destOrd="0" presId="urn:microsoft.com/office/officeart/2005/8/layout/hierarchy3"/>
    <dgm:cxn modelId="{0C72B3BC-A34E-42EB-B31F-D0051C68CEB3}" type="presParOf" srcId="{2282C531-0D7B-492C-905E-C37EB9DAD0FE}" destId="{CCC35AB9-4F98-417E-9466-C2CD9139BC30}" srcOrd="4" destOrd="0" presId="urn:microsoft.com/office/officeart/2005/8/layout/hierarchy3"/>
    <dgm:cxn modelId="{87ACEDFF-0B38-460F-B6E7-8258AC2FB48F}" type="presParOf" srcId="{2282C531-0D7B-492C-905E-C37EB9DAD0FE}" destId="{333932D6-D519-4C04-88BA-E440CDC70930}" srcOrd="5" destOrd="0" presId="urn:microsoft.com/office/officeart/2005/8/layout/hierarchy3"/>
    <dgm:cxn modelId="{7D5A08C2-12A1-4AAC-83ED-40239A91DE60}" type="presParOf" srcId="{2282C531-0D7B-492C-905E-C37EB9DAD0FE}" destId="{E1AE17EC-EF40-481B-84F2-A8187AA15048}" srcOrd="6" destOrd="0" presId="urn:microsoft.com/office/officeart/2005/8/layout/hierarchy3"/>
    <dgm:cxn modelId="{BEE86B99-B536-4886-8A0E-7E3B7E2D3EF6}" type="presParOf" srcId="{2282C531-0D7B-492C-905E-C37EB9DAD0FE}" destId="{3EF210E0-6969-4824-A3C4-D966DC7A85E5}" srcOrd="7" destOrd="0" presId="urn:microsoft.com/office/officeart/2005/8/layout/hierarchy3"/>
    <dgm:cxn modelId="{4435C9D3-FEA9-4D95-8442-2E7DCF3EFD62}" type="presParOf" srcId="{2282C531-0D7B-492C-905E-C37EB9DAD0FE}" destId="{227F0179-AEDF-4A09-B485-83B2E92605B1}" srcOrd="8" destOrd="0" presId="urn:microsoft.com/office/officeart/2005/8/layout/hierarchy3"/>
    <dgm:cxn modelId="{8F702F4E-BCAE-4106-A000-228C4A694C61}" type="presParOf" srcId="{2282C531-0D7B-492C-905E-C37EB9DAD0FE}" destId="{71264806-01C9-41BD-9914-47EF34E830AC}" srcOrd="9" destOrd="0" presId="urn:microsoft.com/office/officeart/2005/8/layout/hierarchy3"/>
    <dgm:cxn modelId="{253E0849-3F29-4A48-8FAE-57A6437BBC32}" type="presParOf" srcId="{A602129C-7179-4F70-A438-65D53F96847A}" destId="{614BCB6D-5132-4703-A5E5-6EDE4E32CA12}" srcOrd="2" destOrd="0" presId="urn:microsoft.com/office/officeart/2005/8/layout/hierarchy3"/>
    <dgm:cxn modelId="{2D75831A-F54F-4629-86AA-2ED3FC29DF14}" type="presParOf" srcId="{614BCB6D-5132-4703-A5E5-6EDE4E32CA12}" destId="{2B9D56A1-21E2-43DF-91FC-2AD3B7B4913D}" srcOrd="0" destOrd="0" presId="urn:microsoft.com/office/officeart/2005/8/layout/hierarchy3"/>
    <dgm:cxn modelId="{3FF09B0F-47D5-4521-A2D7-C38333060B8F}" type="presParOf" srcId="{2B9D56A1-21E2-43DF-91FC-2AD3B7B4913D}" destId="{7C7095A6-F4BC-416C-BEB0-FE52CB508A50}" srcOrd="0" destOrd="0" presId="urn:microsoft.com/office/officeart/2005/8/layout/hierarchy3"/>
    <dgm:cxn modelId="{4D8ED5E9-869A-4C3E-8230-0E0B18676D63}" type="presParOf" srcId="{2B9D56A1-21E2-43DF-91FC-2AD3B7B4913D}" destId="{7D8C60CD-CE33-47D2-B762-D9783B7F2CA9}" srcOrd="1" destOrd="0" presId="urn:microsoft.com/office/officeart/2005/8/layout/hierarchy3"/>
    <dgm:cxn modelId="{E8CE5C91-3123-41F4-B1F4-1D57709BBD49}" type="presParOf" srcId="{614BCB6D-5132-4703-A5E5-6EDE4E32CA12}" destId="{5D128A1E-A6CC-4CB9-9DA0-D66123EFDE53}"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A06C5C-216B-4A91-BF2F-5EB042543BD9}">
      <dsp:nvSpPr>
        <dsp:cNvPr id="0" name=""/>
        <dsp:cNvSpPr/>
      </dsp:nvSpPr>
      <dsp:spPr>
        <a:xfrm>
          <a:off x="3433" y="618289"/>
          <a:ext cx="2366407" cy="6380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lang="el-GR" sz="3200" b="0" kern="1200" dirty="0" smtClean="0">
              <a:effectLst>
                <a:outerShdw blurRad="38100" dist="38100" dir="2700000" algn="tl">
                  <a:srgbClr val="000000">
                    <a:alpha val="43137"/>
                  </a:srgbClr>
                </a:outerShdw>
              </a:effectLst>
            </a:rPr>
            <a:t>Όψη</a:t>
          </a:r>
          <a:endParaRPr lang="el-GR" sz="3200" b="0" kern="1200" dirty="0">
            <a:effectLst>
              <a:outerShdw blurRad="38100" dist="38100" dir="2700000" algn="tl">
                <a:srgbClr val="000000">
                  <a:alpha val="43137"/>
                </a:srgbClr>
              </a:outerShdw>
            </a:effectLst>
          </a:endParaRPr>
        </a:p>
      </dsp:txBody>
      <dsp:txXfrm>
        <a:off x="3433" y="618289"/>
        <a:ext cx="2366407" cy="638042"/>
      </dsp:txXfrm>
    </dsp:sp>
    <dsp:sp modelId="{6D570A13-1A96-4F73-B7AC-61E8935F888C}">
      <dsp:nvSpPr>
        <dsp:cNvPr id="0" name=""/>
        <dsp:cNvSpPr/>
      </dsp:nvSpPr>
      <dsp:spPr>
        <a:xfrm>
          <a:off x="240074" y="1256332"/>
          <a:ext cx="236640" cy="1639292"/>
        </a:xfrm>
        <a:custGeom>
          <a:avLst/>
          <a:gdLst/>
          <a:ahLst/>
          <a:cxnLst/>
          <a:rect l="0" t="0" r="0" b="0"/>
          <a:pathLst>
            <a:path>
              <a:moveTo>
                <a:pt x="0" y="0"/>
              </a:moveTo>
              <a:lnTo>
                <a:pt x="0" y="1639292"/>
              </a:lnTo>
              <a:lnTo>
                <a:pt x="236640" y="163929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EA11BD-A0A4-4A5B-AC37-9D2E1A0BB520}">
      <dsp:nvSpPr>
        <dsp:cNvPr id="0" name=""/>
        <dsp:cNvSpPr/>
      </dsp:nvSpPr>
      <dsp:spPr>
        <a:xfrm>
          <a:off x="476715" y="1552133"/>
          <a:ext cx="2702701" cy="26869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lvl="0" algn="l" defTabSz="1066800">
            <a:lnSpc>
              <a:spcPct val="90000"/>
            </a:lnSpc>
            <a:spcBef>
              <a:spcPct val="0"/>
            </a:spcBef>
            <a:spcAft>
              <a:spcPct val="35000"/>
            </a:spcAft>
          </a:pPr>
          <a:r>
            <a:rPr lang="el-GR" sz="2400" kern="1200" dirty="0" smtClean="0"/>
            <a:t>Μακροσκοπική</a:t>
          </a:r>
          <a:endParaRPr lang="el-GR" sz="2400" kern="1200" dirty="0"/>
        </a:p>
        <a:p>
          <a:pPr marL="228600" lvl="1" indent="-228600" algn="l" defTabSz="889000">
            <a:lnSpc>
              <a:spcPct val="90000"/>
            </a:lnSpc>
            <a:spcBef>
              <a:spcPct val="0"/>
            </a:spcBef>
            <a:spcAft>
              <a:spcPct val="15000"/>
            </a:spcAft>
            <a:buChar char="••"/>
          </a:pPr>
          <a:r>
            <a:rPr lang="en-US" sz="2000" kern="1200" dirty="0" smtClean="0"/>
            <a:t>1 ml </a:t>
          </a:r>
          <a:r>
            <a:rPr lang="el-GR" sz="2000" kern="1200" dirty="0" smtClean="0"/>
            <a:t>αίμα σε 1 </a:t>
          </a:r>
          <a:r>
            <a:rPr lang="en-US" sz="2000" kern="1200" dirty="0" smtClean="0"/>
            <a:t>L </a:t>
          </a:r>
          <a:r>
            <a:rPr lang="el-GR" sz="2000" kern="1200" dirty="0" smtClean="0"/>
            <a:t>ούρων </a:t>
          </a:r>
          <a:endParaRPr lang="el-GR" sz="2000" kern="1200" dirty="0"/>
        </a:p>
        <a:p>
          <a:pPr marL="228600" lvl="1" indent="-228600" algn="l" defTabSz="889000">
            <a:lnSpc>
              <a:spcPct val="90000"/>
            </a:lnSpc>
            <a:spcBef>
              <a:spcPct val="0"/>
            </a:spcBef>
            <a:spcAft>
              <a:spcPct val="15000"/>
            </a:spcAft>
            <a:buChar char="••"/>
          </a:pPr>
          <a:r>
            <a:rPr lang="el-GR" sz="2000" kern="1200" dirty="0" smtClean="0"/>
            <a:t>Χωρίς πήγματα: νεφρική ή εξωνεφρική</a:t>
          </a:r>
          <a:endParaRPr lang="el-GR" sz="2000" kern="1200" dirty="0"/>
        </a:p>
        <a:p>
          <a:pPr marL="228600" lvl="1" indent="-228600" algn="l" defTabSz="889000">
            <a:lnSpc>
              <a:spcPct val="90000"/>
            </a:lnSpc>
            <a:spcBef>
              <a:spcPct val="0"/>
            </a:spcBef>
            <a:spcAft>
              <a:spcPct val="15000"/>
            </a:spcAft>
            <a:buChar char="••"/>
          </a:pPr>
          <a:r>
            <a:rPr lang="el-GR" sz="2000" kern="1200" dirty="0" smtClean="0"/>
            <a:t>Πήγματα: πάντα εξωνεφρική</a:t>
          </a:r>
          <a:endParaRPr lang="el-GR" sz="2000" kern="1200" dirty="0"/>
        </a:p>
      </dsp:txBody>
      <dsp:txXfrm>
        <a:off x="476715" y="1552133"/>
        <a:ext cx="2702701" cy="2686984"/>
      </dsp:txXfrm>
    </dsp:sp>
    <dsp:sp modelId="{7BDAAEE6-C28E-4802-A084-2D9A2947F1D9}">
      <dsp:nvSpPr>
        <dsp:cNvPr id="0" name=""/>
        <dsp:cNvSpPr/>
      </dsp:nvSpPr>
      <dsp:spPr>
        <a:xfrm>
          <a:off x="240074" y="1256332"/>
          <a:ext cx="236640" cy="3798325"/>
        </a:xfrm>
        <a:custGeom>
          <a:avLst/>
          <a:gdLst/>
          <a:ahLst/>
          <a:cxnLst/>
          <a:rect l="0" t="0" r="0" b="0"/>
          <a:pathLst>
            <a:path>
              <a:moveTo>
                <a:pt x="0" y="0"/>
              </a:moveTo>
              <a:lnTo>
                <a:pt x="0" y="3798325"/>
              </a:lnTo>
              <a:lnTo>
                <a:pt x="236640" y="3798325"/>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188DEA-A28E-463A-8612-D7E6AD2D5DC7}">
      <dsp:nvSpPr>
        <dsp:cNvPr id="0" name=""/>
        <dsp:cNvSpPr/>
      </dsp:nvSpPr>
      <dsp:spPr>
        <a:xfrm>
          <a:off x="476715" y="4534918"/>
          <a:ext cx="2290852" cy="103947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lvl="0" algn="l" defTabSz="1066800">
            <a:lnSpc>
              <a:spcPct val="90000"/>
            </a:lnSpc>
            <a:spcBef>
              <a:spcPct val="0"/>
            </a:spcBef>
            <a:spcAft>
              <a:spcPct val="35000"/>
            </a:spcAft>
          </a:pPr>
          <a:r>
            <a:rPr lang="el-GR" sz="2400" kern="1200" dirty="0" smtClean="0"/>
            <a:t>Μικροσκοπική</a:t>
          </a:r>
          <a:endParaRPr lang="el-GR" sz="2400" kern="1200" dirty="0"/>
        </a:p>
        <a:p>
          <a:pPr marL="228600" lvl="1" indent="-228600" algn="l" defTabSz="889000">
            <a:lnSpc>
              <a:spcPct val="90000"/>
            </a:lnSpc>
            <a:spcBef>
              <a:spcPct val="0"/>
            </a:spcBef>
            <a:spcAft>
              <a:spcPct val="15000"/>
            </a:spcAft>
            <a:buChar char="••"/>
          </a:pPr>
          <a:r>
            <a:rPr lang="el-GR" sz="2000" kern="1200" dirty="0" smtClean="0"/>
            <a:t>&gt;2 ερυθρά κ.ο.π</a:t>
          </a:r>
          <a:endParaRPr lang="el-GR" sz="2000" kern="1200" dirty="0"/>
        </a:p>
      </dsp:txBody>
      <dsp:txXfrm>
        <a:off x="476715" y="4534918"/>
        <a:ext cx="2290852" cy="1039479"/>
      </dsp:txXfrm>
    </dsp:sp>
    <dsp:sp modelId="{CAA824EC-95AD-4309-A32A-5EA1DD23D052}">
      <dsp:nvSpPr>
        <dsp:cNvPr id="0" name=""/>
        <dsp:cNvSpPr/>
      </dsp:nvSpPr>
      <dsp:spPr>
        <a:xfrm>
          <a:off x="3297737" y="618289"/>
          <a:ext cx="2366407" cy="65549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l-GR" sz="3200" kern="1200" dirty="0" smtClean="0">
              <a:effectLst>
                <a:outerShdw blurRad="38100" dist="38100" dir="2700000" algn="tl">
                  <a:srgbClr val="000000">
                    <a:alpha val="43137"/>
                  </a:srgbClr>
                </a:outerShdw>
              </a:effectLst>
            </a:rPr>
            <a:t>Σύμπτωμα</a:t>
          </a:r>
          <a:endParaRPr lang="el-GR" sz="3200" kern="1200" dirty="0">
            <a:effectLst>
              <a:outerShdw blurRad="38100" dist="38100" dir="2700000" algn="tl">
                <a:srgbClr val="000000">
                  <a:alpha val="43137"/>
                </a:srgbClr>
              </a:outerShdw>
            </a:effectLst>
          </a:endParaRPr>
        </a:p>
      </dsp:txBody>
      <dsp:txXfrm>
        <a:off x="3297737" y="618289"/>
        <a:ext cx="2366407" cy="655494"/>
      </dsp:txXfrm>
    </dsp:sp>
    <dsp:sp modelId="{FBE29DBD-DE22-4262-A3AF-C99215386C25}">
      <dsp:nvSpPr>
        <dsp:cNvPr id="0" name=""/>
        <dsp:cNvSpPr/>
      </dsp:nvSpPr>
      <dsp:spPr>
        <a:xfrm>
          <a:off x="3534378" y="1273784"/>
          <a:ext cx="236640" cy="887402"/>
        </a:xfrm>
        <a:custGeom>
          <a:avLst/>
          <a:gdLst/>
          <a:ahLst/>
          <a:cxnLst/>
          <a:rect l="0" t="0" r="0" b="0"/>
          <a:pathLst>
            <a:path>
              <a:moveTo>
                <a:pt x="0" y="0"/>
              </a:moveTo>
              <a:lnTo>
                <a:pt x="0" y="887402"/>
              </a:lnTo>
              <a:lnTo>
                <a:pt x="236640" y="88740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9F608B-2B11-452A-B981-E07CFC453A35}">
      <dsp:nvSpPr>
        <dsp:cNvPr id="0" name=""/>
        <dsp:cNvSpPr/>
      </dsp:nvSpPr>
      <dsp:spPr>
        <a:xfrm>
          <a:off x="3771018" y="1569585"/>
          <a:ext cx="2352378" cy="11832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kern="1200" dirty="0" smtClean="0"/>
            <a:t>Συμπτωματική</a:t>
          </a:r>
          <a:endParaRPr lang="el-GR" sz="2400" kern="1200" dirty="0"/>
        </a:p>
      </dsp:txBody>
      <dsp:txXfrm>
        <a:off x="3771018" y="1569585"/>
        <a:ext cx="2352378" cy="1183203"/>
      </dsp:txXfrm>
    </dsp:sp>
    <dsp:sp modelId="{B7C57FD2-6266-4606-AEC9-29EAA1AEBF5D}">
      <dsp:nvSpPr>
        <dsp:cNvPr id="0" name=""/>
        <dsp:cNvSpPr/>
      </dsp:nvSpPr>
      <dsp:spPr>
        <a:xfrm>
          <a:off x="3534378" y="1273784"/>
          <a:ext cx="236640" cy="2366407"/>
        </a:xfrm>
        <a:custGeom>
          <a:avLst/>
          <a:gdLst/>
          <a:ahLst/>
          <a:cxnLst/>
          <a:rect l="0" t="0" r="0" b="0"/>
          <a:pathLst>
            <a:path>
              <a:moveTo>
                <a:pt x="0" y="0"/>
              </a:moveTo>
              <a:lnTo>
                <a:pt x="0" y="2366407"/>
              </a:lnTo>
              <a:lnTo>
                <a:pt x="236640" y="2366407"/>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E36EDE-7505-4B65-9B6B-023130BEE669}">
      <dsp:nvSpPr>
        <dsp:cNvPr id="0" name=""/>
        <dsp:cNvSpPr/>
      </dsp:nvSpPr>
      <dsp:spPr>
        <a:xfrm>
          <a:off x="3771018" y="3048589"/>
          <a:ext cx="2422348" cy="11832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kern="1200" dirty="0" smtClean="0"/>
            <a:t>Ασυμπτωματική</a:t>
          </a:r>
          <a:endParaRPr lang="el-GR" sz="2400" kern="1200" dirty="0"/>
        </a:p>
      </dsp:txBody>
      <dsp:txXfrm>
        <a:off x="3771018" y="3048589"/>
        <a:ext cx="2422348" cy="1183203"/>
      </dsp:txXfrm>
    </dsp:sp>
    <dsp:sp modelId="{40ED2017-AA15-49BB-AD04-6ED90019C4E9}">
      <dsp:nvSpPr>
        <dsp:cNvPr id="0" name=""/>
        <dsp:cNvSpPr/>
      </dsp:nvSpPr>
      <dsp:spPr>
        <a:xfrm>
          <a:off x="6314078" y="598104"/>
          <a:ext cx="2366407" cy="69585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l-GR" sz="3200" kern="1200" dirty="0" smtClean="0">
              <a:effectLst>
                <a:outerShdw blurRad="38100" dist="38100" dir="2700000" algn="tl">
                  <a:srgbClr val="000000">
                    <a:alpha val="43137"/>
                  </a:srgbClr>
                </a:outerShdw>
              </a:effectLst>
            </a:rPr>
            <a:t>Διάρκεια</a:t>
          </a:r>
          <a:endParaRPr lang="el-GR" sz="3200" kern="1200" dirty="0">
            <a:effectLst>
              <a:outerShdw blurRad="38100" dist="38100" dir="2700000" algn="tl">
                <a:srgbClr val="000000">
                  <a:alpha val="43137"/>
                </a:srgbClr>
              </a:outerShdw>
            </a:effectLst>
          </a:endParaRPr>
        </a:p>
      </dsp:txBody>
      <dsp:txXfrm>
        <a:off x="6314078" y="598104"/>
        <a:ext cx="2366407" cy="695853"/>
      </dsp:txXfrm>
    </dsp:sp>
    <dsp:sp modelId="{2A5E9919-5ECC-4A56-8A52-4802C6339EB5}">
      <dsp:nvSpPr>
        <dsp:cNvPr id="0" name=""/>
        <dsp:cNvSpPr/>
      </dsp:nvSpPr>
      <dsp:spPr>
        <a:xfrm>
          <a:off x="6550718" y="1293958"/>
          <a:ext cx="234250" cy="907588"/>
        </a:xfrm>
        <a:custGeom>
          <a:avLst/>
          <a:gdLst/>
          <a:ahLst/>
          <a:cxnLst/>
          <a:rect l="0" t="0" r="0" b="0"/>
          <a:pathLst>
            <a:path>
              <a:moveTo>
                <a:pt x="0" y="0"/>
              </a:moveTo>
              <a:lnTo>
                <a:pt x="0" y="907588"/>
              </a:lnTo>
              <a:lnTo>
                <a:pt x="234250" y="90758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D205F2-7BDA-4B47-A4CE-B2EBC2B696F2}">
      <dsp:nvSpPr>
        <dsp:cNvPr id="0" name=""/>
        <dsp:cNvSpPr/>
      </dsp:nvSpPr>
      <dsp:spPr>
        <a:xfrm>
          <a:off x="6784969" y="1609944"/>
          <a:ext cx="1893125" cy="118320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lvl="0" algn="l" defTabSz="1066800">
            <a:lnSpc>
              <a:spcPct val="90000"/>
            </a:lnSpc>
            <a:spcBef>
              <a:spcPct val="0"/>
            </a:spcBef>
            <a:spcAft>
              <a:spcPct val="35000"/>
            </a:spcAft>
          </a:pPr>
          <a:r>
            <a:rPr lang="el-GR" sz="2400" kern="1200" dirty="0" smtClean="0"/>
            <a:t>Παροδική</a:t>
          </a:r>
          <a:r>
            <a:rPr lang="el-GR" sz="2000" kern="1200" dirty="0" smtClean="0"/>
            <a:t> </a:t>
          </a:r>
          <a:endParaRPr lang="el-GR" sz="2000" kern="1200" dirty="0"/>
        </a:p>
        <a:p>
          <a:pPr marL="228600" lvl="1" indent="-228600" algn="l" defTabSz="889000">
            <a:lnSpc>
              <a:spcPct val="90000"/>
            </a:lnSpc>
            <a:spcBef>
              <a:spcPct val="0"/>
            </a:spcBef>
            <a:spcAft>
              <a:spcPct val="15000"/>
            </a:spcAft>
            <a:buChar char="••"/>
          </a:pPr>
          <a:r>
            <a:rPr lang="el-GR" sz="2000" kern="1200" dirty="0" smtClean="0"/>
            <a:t>Άσκηση </a:t>
          </a:r>
          <a:endParaRPr lang="el-GR" sz="2000" kern="1200" dirty="0"/>
        </a:p>
        <a:p>
          <a:pPr marL="228600" lvl="1" indent="-228600" algn="l" defTabSz="889000">
            <a:lnSpc>
              <a:spcPct val="90000"/>
            </a:lnSpc>
            <a:spcBef>
              <a:spcPct val="0"/>
            </a:spcBef>
            <a:spcAft>
              <a:spcPct val="15000"/>
            </a:spcAft>
            <a:buChar char="••"/>
          </a:pPr>
          <a:r>
            <a:rPr lang="el-GR" sz="2000" kern="1200" dirty="0" smtClean="0"/>
            <a:t>λοίμωξη</a:t>
          </a:r>
          <a:endParaRPr lang="el-GR" sz="2000" kern="1200" dirty="0"/>
        </a:p>
      </dsp:txBody>
      <dsp:txXfrm>
        <a:off x="6784969" y="1609944"/>
        <a:ext cx="1893125" cy="1183203"/>
      </dsp:txXfrm>
    </dsp:sp>
    <dsp:sp modelId="{F7488110-3E7B-4E00-B2BA-1C0225883104}">
      <dsp:nvSpPr>
        <dsp:cNvPr id="0" name=""/>
        <dsp:cNvSpPr/>
      </dsp:nvSpPr>
      <dsp:spPr>
        <a:xfrm>
          <a:off x="6550718" y="1293958"/>
          <a:ext cx="234250" cy="2109066"/>
        </a:xfrm>
        <a:custGeom>
          <a:avLst/>
          <a:gdLst/>
          <a:ahLst/>
          <a:cxnLst/>
          <a:rect l="0" t="0" r="0" b="0"/>
          <a:pathLst>
            <a:path>
              <a:moveTo>
                <a:pt x="0" y="0"/>
              </a:moveTo>
              <a:lnTo>
                <a:pt x="0" y="2109066"/>
              </a:lnTo>
              <a:lnTo>
                <a:pt x="234250" y="210906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ED071D-5AD5-4362-95DA-0AEF84B7059C}">
      <dsp:nvSpPr>
        <dsp:cNvPr id="0" name=""/>
        <dsp:cNvSpPr/>
      </dsp:nvSpPr>
      <dsp:spPr>
        <a:xfrm>
          <a:off x="6784969" y="3088948"/>
          <a:ext cx="1605692" cy="62815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l-GR" sz="2300" kern="1200" dirty="0" smtClean="0"/>
            <a:t>Επιμένουσα</a:t>
          </a:r>
          <a:endParaRPr lang="el-GR" sz="2300" kern="1200" dirty="0"/>
        </a:p>
      </dsp:txBody>
      <dsp:txXfrm>
        <a:off x="6784969" y="3088948"/>
        <a:ext cx="1605692" cy="628150"/>
      </dsp:txXfrm>
    </dsp:sp>
    <dsp:sp modelId="{27DDB41A-F6C9-4223-98C7-D56996A612FC}">
      <dsp:nvSpPr>
        <dsp:cNvPr id="0" name=""/>
        <dsp:cNvSpPr/>
      </dsp:nvSpPr>
      <dsp:spPr>
        <a:xfrm>
          <a:off x="6550718" y="1293958"/>
          <a:ext cx="234250" cy="3180409"/>
        </a:xfrm>
        <a:custGeom>
          <a:avLst/>
          <a:gdLst/>
          <a:ahLst/>
          <a:cxnLst/>
          <a:rect l="0" t="0" r="0" b="0"/>
          <a:pathLst>
            <a:path>
              <a:moveTo>
                <a:pt x="0" y="0"/>
              </a:moveTo>
              <a:lnTo>
                <a:pt x="0" y="3180409"/>
              </a:lnTo>
              <a:lnTo>
                <a:pt x="234250" y="318040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6C1765-BB57-42BD-9410-4166FEA40746}">
      <dsp:nvSpPr>
        <dsp:cNvPr id="0" name=""/>
        <dsp:cNvSpPr/>
      </dsp:nvSpPr>
      <dsp:spPr>
        <a:xfrm>
          <a:off x="6784969" y="4012900"/>
          <a:ext cx="2104076" cy="92293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lvl="0" algn="l" defTabSz="1066800">
            <a:lnSpc>
              <a:spcPct val="90000"/>
            </a:lnSpc>
            <a:spcBef>
              <a:spcPct val="0"/>
            </a:spcBef>
            <a:spcAft>
              <a:spcPct val="35000"/>
            </a:spcAft>
          </a:pPr>
          <a:r>
            <a:rPr lang="el-GR" sz="2400" kern="1200" dirty="0" smtClean="0"/>
            <a:t>Κυκλική</a:t>
          </a:r>
          <a:endParaRPr lang="el-GR" sz="2400" kern="1200" dirty="0"/>
        </a:p>
        <a:p>
          <a:pPr marL="228600" lvl="1" indent="-228600" algn="l" defTabSz="889000">
            <a:lnSpc>
              <a:spcPct val="90000"/>
            </a:lnSpc>
            <a:spcBef>
              <a:spcPct val="0"/>
            </a:spcBef>
            <a:spcAft>
              <a:spcPct val="15000"/>
            </a:spcAft>
            <a:buChar char="••"/>
          </a:pPr>
          <a:r>
            <a:rPr lang="el-GR" sz="2000" kern="1200" dirty="0" smtClean="0"/>
            <a:t>Ενδομητρίωση</a:t>
          </a:r>
          <a:endParaRPr lang="el-GR" sz="2000" kern="1200" dirty="0"/>
        </a:p>
      </dsp:txBody>
      <dsp:txXfrm>
        <a:off x="6784969" y="4012900"/>
        <a:ext cx="2104076" cy="9229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A3C85-EC46-45B9-8FB3-37A002E3A11A}" type="datetimeFigureOut">
              <a:rPr lang="el-GR" smtClean="0"/>
              <a:pPr/>
              <a:t>2/12/2010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38EE1-30DD-471E-8863-48DA78108E19}" type="slidenum">
              <a:rPr lang="el-GR" smtClean="0"/>
              <a:pPr/>
              <a:t>‹#›</a:t>
            </a:fld>
            <a:endParaRPr lang="el-GR"/>
          </a:p>
        </p:txBody>
      </p:sp>
    </p:spTree>
    <p:extLst>
      <p:ext uri="{BB962C8B-B14F-4D97-AF65-F5344CB8AC3E}">
        <p14:creationId xmlns:p14="http://schemas.microsoft.com/office/powerpoint/2010/main" xmlns="" val="57971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C971D1F-F3E3-409C-9EBB-257652EBF7C5}"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B88FAC5-849D-4ED6-AD31-EF65E3A47A7B}"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445AB34-C593-47E6-88AB-F6B081B16CFA}"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C971D1F-F3E3-409C-9EBB-257652EBF7C5}"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A52EFB6-C300-48CA-B97C-E2C6276B4589}"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445AB34-C593-47E6-88AB-F6B081B16CFA}"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C971D1F-F3E3-409C-9EBB-257652EBF7C5}"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31</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C971D1F-F3E3-409C-9EBB-257652EBF7C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A538EE1-30DD-471E-8863-48DA78108E19}"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49676D8-E752-4020-880B-03B467179DE3}" type="datetimeFigureOut">
              <a:rPr lang="el-GR" smtClean="0"/>
              <a:pPr/>
              <a:t>2/12/2010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49676D8-E752-4020-880B-03B467179DE3}" type="datetimeFigureOut">
              <a:rPr lang="el-GR" smtClean="0"/>
              <a:pPr/>
              <a:t>2/12/2010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49676D8-E752-4020-880B-03B467179DE3}" type="datetimeFigureOut">
              <a:rPr lang="el-GR" smtClean="0"/>
              <a:pPr/>
              <a:t>2/12/2010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p:spPr>
        <p:txBody>
          <a:bodyPr/>
          <a:lstStyle/>
          <a:p>
            <a:endParaRPr lang="el-GR"/>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l-G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l-G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673DF9F-8233-4A75-A51D-4B83943FC9DF}"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49676D8-E752-4020-880B-03B467179DE3}" type="datetimeFigureOut">
              <a:rPr lang="el-GR" smtClean="0"/>
              <a:pPr/>
              <a:t>2/12/2010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676D8-E752-4020-880B-03B467179DE3}" type="datetimeFigureOut">
              <a:rPr lang="el-GR" smtClean="0"/>
              <a:pPr/>
              <a:t>2/12/2010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49676D8-E752-4020-880B-03B467179DE3}" type="datetimeFigureOut">
              <a:rPr lang="el-GR" smtClean="0"/>
              <a:pPr/>
              <a:t>2/12/2010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49676D8-E752-4020-880B-03B467179DE3}" type="datetimeFigureOut">
              <a:rPr lang="el-GR" smtClean="0"/>
              <a:pPr/>
              <a:t>2/12/2010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49676D8-E752-4020-880B-03B467179DE3}" type="datetimeFigureOut">
              <a:rPr lang="el-GR" smtClean="0"/>
              <a:pPr/>
              <a:t>2/12/2010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676D8-E752-4020-880B-03B467179DE3}" type="datetimeFigureOut">
              <a:rPr lang="el-GR" smtClean="0"/>
              <a:pPr/>
              <a:t>2/12/2010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676D8-E752-4020-880B-03B467179DE3}" type="datetimeFigureOut">
              <a:rPr lang="el-GR" smtClean="0"/>
              <a:pPr/>
              <a:t>2/12/2010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676D8-E752-4020-880B-03B467179DE3}" type="datetimeFigureOut">
              <a:rPr lang="el-GR" smtClean="0"/>
              <a:pPr/>
              <a:t>2/12/2010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797373-23F0-42DC-B430-F4C7ED48EFB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676D8-E752-4020-880B-03B467179DE3}" type="datetimeFigureOut">
              <a:rPr lang="el-GR" smtClean="0"/>
              <a:pPr/>
              <a:t>2/12/2010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97373-23F0-42DC-B430-F4C7ED48EFB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gr/imgres?imgurl=http://www.peteducation.com/images/articles/no_microscope.jpg&amp;imgrefurl=http://www.peteducation.com/article.cfm?cls=0&amp;cat=1474&amp;articleid=3136&amp;h=75&amp;w=100&amp;sz=3&amp;hl=el&amp;start=5&amp;tbnid=0gqBN3bpOuceMM:&amp;tbnh=62&amp;tbnw=82&amp;prev=/images?q=urinalysis+centrifuged+urine&amp;gbv=2&amp;svnum=10&amp;hl=el&amp;sa=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ΑΙΜΑΤΟΥΡΙΑ</a:t>
            </a:r>
            <a:endParaRPr lang="el-GR" dirty="0"/>
          </a:p>
        </p:txBody>
      </p:sp>
      <p:sp>
        <p:nvSpPr>
          <p:cNvPr id="3" name="Subtitle 2"/>
          <p:cNvSpPr>
            <a:spLocks noGrp="1"/>
          </p:cNvSpPr>
          <p:nvPr>
            <p:ph type="subTitle" idx="1"/>
          </p:nvPr>
        </p:nvSpPr>
        <p:spPr>
          <a:xfrm>
            <a:off x="1371600" y="3573016"/>
            <a:ext cx="6400800" cy="2065784"/>
          </a:xfrm>
        </p:spPr>
        <p:txBody>
          <a:bodyPr>
            <a:normAutofit fontScale="85000" lnSpcReduction="20000"/>
          </a:bodyPr>
          <a:lstStyle/>
          <a:p>
            <a:r>
              <a:rPr lang="el-GR" b="1" dirty="0" smtClean="0">
                <a:solidFill>
                  <a:schemeClr val="tx2"/>
                </a:solidFill>
              </a:rPr>
              <a:t>Αλέξανδρος Γεράκης</a:t>
            </a:r>
            <a:r>
              <a:rPr lang="en-US" b="1" dirty="0" smtClean="0">
                <a:solidFill>
                  <a:schemeClr val="tx2"/>
                </a:solidFill>
              </a:rPr>
              <a:t>, </a:t>
            </a:r>
            <a:endParaRPr lang="el-GR" b="1" dirty="0" smtClean="0">
              <a:solidFill>
                <a:schemeClr val="tx2"/>
              </a:solidFill>
            </a:endParaRPr>
          </a:p>
          <a:p>
            <a:r>
              <a:rPr lang="el-GR" b="1" dirty="0" smtClean="0">
                <a:solidFill>
                  <a:schemeClr val="tx2"/>
                </a:solidFill>
              </a:rPr>
              <a:t>Νεφρολογικό Τμήμα,</a:t>
            </a:r>
            <a:r>
              <a:rPr lang="en-US" b="1" dirty="0" smtClean="0">
                <a:solidFill>
                  <a:schemeClr val="tx2"/>
                </a:solidFill>
              </a:rPr>
              <a:t> </a:t>
            </a:r>
          </a:p>
          <a:p>
            <a:r>
              <a:rPr lang="el-GR" b="1" dirty="0" smtClean="0">
                <a:solidFill>
                  <a:schemeClr val="tx2"/>
                </a:solidFill>
              </a:rPr>
              <a:t>Διαγνωστικό και Θεραπευτικό Κέντρο Αθηνών «Υγεία»</a:t>
            </a:r>
            <a:r>
              <a:rPr lang="en-US" b="1" dirty="0" smtClean="0">
                <a:solidFill>
                  <a:schemeClr val="tx2"/>
                </a:solidFill>
              </a:rPr>
              <a:t>,</a:t>
            </a:r>
          </a:p>
          <a:p>
            <a:r>
              <a:rPr lang="en-US" b="1" dirty="0" smtClean="0">
                <a:solidFill>
                  <a:schemeClr val="tx2"/>
                </a:solidFill>
              </a:rPr>
              <a:t>gerakisa@otenet.gr</a:t>
            </a:r>
            <a:endParaRPr lang="el-GR" b="1" dirty="0" smtClean="0">
              <a:solidFill>
                <a:schemeClr val="tx2"/>
              </a:solidFill>
            </a:endParaRP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553" y="1397000"/>
          <a:ext cx="7992888" cy="4206240"/>
        </p:xfrm>
        <a:graphic>
          <a:graphicData uri="http://schemas.openxmlformats.org/drawingml/2006/table">
            <a:tbl>
              <a:tblPr firstRow="1" bandRow="1">
                <a:tableStyleId>{5C22544A-7EE6-4342-B048-85BDC9FD1C3A}</a:tableStyleId>
              </a:tblPr>
              <a:tblGrid>
                <a:gridCol w="2664296"/>
                <a:gridCol w="2664296"/>
                <a:gridCol w="2664296"/>
              </a:tblGrid>
              <a:tr h="370840">
                <a:tc>
                  <a:txBody>
                    <a:bodyPr/>
                    <a:lstStyle/>
                    <a:p>
                      <a:endParaRPr lang="el-GR" sz="2400" dirty="0"/>
                    </a:p>
                  </a:txBody>
                  <a:tcPr/>
                </a:tc>
                <a:tc>
                  <a:txBody>
                    <a:bodyPr/>
                    <a:lstStyle/>
                    <a:p>
                      <a:pPr algn="ctr"/>
                      <a:r>
                        <a:rPr lang="el-GR" sz="2400" dirty="0" smtClean="0"/>
                        <a:t>αιμοσφαιρινουρία</a:t>
                      </a:r>
                      <a:endParaRPr lang="el-GR" sz="2400" dirty="0"/>
                    </a:p>
                  </a:txBody>
                  <a:tcPr/>
                </a:tc>
                <a:tc>
                  <a:txBody>
                    <a:bodyPr/>
                    <a:lstStyle/>
                    <a:p>
                      <a:pPr algn="ctr"/>
                      <a:r>
                        <a:rPr lang="el-GR" sz="2400" dirty="0" smtClean="0"/>
                        <a:t>μυοσφαιρινουρία</a:t>
                      </a:r>
                      <a:endParaRPr lang="el-GR" sz="2400" dirty="0"/>
                    </a:p>
                  </a:txBody>
                  <a:tcPr/>
                </a:tc>
              </a:tr>
              <a:tr h="370840">
                <a:tc>
                  <a:txBody>
                    <a:bodyPr/>
                    <a:lstStyle/>
                    <a:p>
                      <a:r>
                        <a:rPr lang="el-GR" sz="2400" dirty="0" smtClean="0"/>
                        <a:t>Χρώμα ούρων</a:t>
                      </a:r>
                      <a:endParaRPr lang="el-GR" sz="2400" dirty="0"/>
                    </a:p>
                  </a:txBody>
                  <a:tcPr/>
                </a:tc>
                <a:tc>
                  <a:txBody>
                    <a:bodyPr/>
                    <a:lstStyle/>
                    <a:p>
                      <a:pPr algn="ctr"/>
                      <a:r>
                        <a:rPr lang="el-GR" sz="2400" dirty="0" smtClean="0"/>
                        <a:t>Κόκκινο ή κοκκινο-καφέ</a:t>
                      </a:r>
                      <a:endParaRPr lang="el-G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Κόκκινο ή κοκκινο-καφέ</a:t>
                      </a:r>
                    </a:p>
                    <a:p>
                      <a:pPr algn="ctr"/>
                      <a:endParaRPr lang="el-GR" sz="2400" dirty="0"/>
                    </a:p>
                  </a:txBody>
                  <a:tcPr/>
                </a:tc>
              </a:tr>
              <a:tr h="370840">
                <a:tc>
                  <a:txBody>
                    <a:bodyPr/>
                    <a:lstStyle/>
                    <a:p>
                      <a:r>
                        <a:rPr lang="el-GR" sz="2400" dirty="0" smtClean="0"/>
                        <a:t>Αιμοσφαιρίνη ούρων</a:t>
                      </a:r>
                      <a:endParaRPr lang="el-GR" sz="2400" dirty="0"/>
                    </a:p>
                  </a:txBody>
                  <a:tcPr/>
                </a:tc>
                <a:tc>
                  <a:txBody>
                    <a:bodyPr/>
                    <a:lstStyle/>
                    <a:p>
                      <a:pPr algn="ctr"/>
                      <a:r>
                        <a:rPr lang="el-GR" sz="2400" dirty="0" smtClean="0"/>
                        <a:t>+</a:t>
                      </a:r>
                      <a:endParaRPr lang="el-G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a:t>
                      </a:r>
                    </a:p>
                    <a:p>
                      <a:pPr algn="ctr"/>
                      <a:endParaRPr lang="el-GR" sz="2400" dirty="0"/>
                    </a:p>
                  </a:txBody>
                  <a:tcPr/>
                </a:tc>
              </a:tr>
              <a:tr h="370840">
                <a:tc>
                  <a:txBody>
                    <a:bodyPr/>
                    <a:lstStyle/>
                    <a:p>
                      <a:r>
                        <a:rPr lang="el-GR" sz="2400" dirty="0" smtClean="0"/>
                        <a:t>Χρώμα πλάσματος</a:t>
                      </a:r>
                      <a:endParaRPr lang="el-GR" sz="2400" dirty="0"/>
                    </a:p>
                  </a:txBody>
                  <a:tcPr/>
                </a:tc>
                <a:tc>
                  <a:txBody>
                    <a:bodyPr/>
                    <a:lstStyle/>
                    <a:p>
                      <a:pPr algn="ctr"/>
                      <a:r>
                        <a:rPr lang="el-GR" sz="2400" dirty="0" smtClean="0"/>
                        <a:t>Ροζέ</a:t>
                      </a:r>
                      <a:endParaRPr lang="el-GR" sz="2400" dirty="0"/>
                    </a:p>
                  </a:txBody>
                  <a:tcPr/>
                </a:tc>
                <a:tc>
                  <a:txBody>
                    <a:bodyPr/>
                    <a:lstStyle/>
                    <a:p>
                      <a:pPr algn="ctr"/>
                      <a:r>
                        <a:rPr lang="el-GR" sz="2400" dirty="0" smtClean="0"/>
                        <a:t>καθαρό</a:t>
                      </a:r>
                      <a:endParaRPr lang="el-GR" sz="2400" dirty="0"/>
                    </a:p>
                  </a:txBody>
                  <a:tcPr/>
                </a:tc>
              </a:tr>
              <a:tr h="370840">
                <a:tc>
                  <a:txBody>
                    <a:bodyPr/>
                    <a:lstStyle/>
                    <a:p>
                      <a:r>
                        <a:rPr lang="el-GR" sz="2400" dirty="0" smtClean="0"/>
                        <a:t>Απτοσφαιρίνες ορού</a:t>
                      </a:r>
                      <a:endParaRPr lang="el-GR" sz="2400" dirty="0"/>
                    </a:p>
                  </a:txBody>
                  <a:tcPr/>
                </a:tc>
                <a:tc>
                  <a:txBody>
                    <a:bodyPr/>
                    <a:lstStyle/>
                    <a:p>
                      <a:pPr algn="ctr"/>
                      <a:r>
                        <a:rPr lang="el-GR" sz="2400" dirty="0" smtClean="0"/>
                        <a:t>Αυξημένες</a:t>
                      </a:r>
                      <a:r>
                        <a:rPr lang="el-GR" sz="2400" baseline="0" dirty="0" smtClean="0"/>
                        <a:t> </a:t>
                      </a:r>
                      <a:endParaRPr lang="el-GR" sz="2400" dirty="0"/>
                    </a:p>
                  </a:txBody>
                  <a:tcPr/>
                </a:tc>
                <a:tc>
                  <a:txBody>
                    <a:bodyPr/>
                    <a:lstStyle/>
                    <a:p>
                      <a:pPr algn="ctr"/>
                      <a:r>
                        <a:rPr lang="el-GR" sz="2400" dirty="0" smtClean="0"/>
                        <a:t>φυσιολογικές</a:t>
                      </a:r>
                      <a:endParaRPr lang="el-GR" sz="2400" dirty="0"/>
                    </a:p>
                  </a:txBody>
                  <a:tcPr/>
                </a:tc>
              </a:tr>
              <a:tr h="370840">
                <a:tc>
                  <a:txBody>
                    <a:bodyPr/>
                    <a:lstStyle/>
                    <a:p>
                      <a:r>
                        <a:rPr lang="en-US" sz="2400" dirty="0" smtClean="0"/>
                        <a:t>CPK </a:t>
                      </a:r>
                      <a:r>
                        <a:rPr lang="el-GR" sz="2400" dirty="0" smtClean="0"/>
                        <a:t>ορού</a:t>
                      </a:r>
                      <a:endParaRPr lang="el-G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φυσιολογικές</a:t>
                      </a:r>
                      <a:endParaRPr lang="el-G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Αυξημένες</a:t>
                      </a:r>
                      <a:r>
                        <a:rPr lang="el-GR" sz="2400" baseline="0" dirty="0" smtClean="0"/>
                        <a:t> </a:t>
                      </a:r>
                      <a:endParaRPr lang="el-GR"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Text Box 5"/>
          <p:cNvSpPr txBox="1">
            <a:spLocks noChangeArrowheads="1"/>
          </p:cNvSpPr>
          <p:nvPr/>
        </p:nvSpPr>
        <p:spPr bwMode="auto">
          <a:xfrm>
            <a:off x="3563888" y="332656"/>
            <a:ext cx="4795837" cy="5324535"/>
          </a:xfrm>
          <a:prstGeom prst="rect">
            <a:avLst/>
          </a:prstGeom>
          <a:noFill/>
          <a:ln w="12700" algn="ctr">
            <a:noFill/>
            <a:miter lim="800000"/>
            <a:headEnd/>
            <a:tailEnd/>
          </a:ln>
          <a:effectLst/>
        </p:spPr>
        <p:txBody>
          <a:bodyPr>
            <a:spAutoFit/>
          </a:bodyPr>
          <a:lstStyle/>
          <a:p>
            <a:pPr marL="457200" indent="-457200"/>
            <a:r>
              <a:rPr lang="el-GR" sz="2800" dirty="0" smtClean="0"/>
              <a:t>ΔΙΑΚΡΙΣΗ </a:t>
            </a:r>
            <a:r>
              <a:rPr lang="en-US" sz="2800" dirty="0" smtClean="0"/>
              <a:t>AIMATOY</a:t>
            </a:r>
            <a:r>
              <a:rPr lang="el-GR" sz="2800" dirty="0"/>
              <a:t>Ρ</a:t>
            </a:r>
            <a:r>
              <a:rPr lang="en-US" sz="2800" dirty="0" smtClean="0"/>
              <a:t>IA</a:t>
            </a:r>
            <a:r>
              <a:rPr lang="el-GR" sz="2800" dirty="0" smtClean="0"/>
              <a:t>Σ</a:t>
            </a:r>
            <a:endParaRPr lang="el-GR" sz="2800" dirty="0"/>
          </a:p>
          <a:p>
            <a:pPr marL="457200" indent="-457200"/>
            <a:endParaRPr lang="el-GR" sz="2400" dirty="0"/>
          </a:p>
          <a:p>
            <a:pPr marL="457200" indent="-457200" algn="l">
              <a:buFont typeface="Arial" pitchFamily="34" charset="0"/>
              <a:buChar char="•"/>
            </a:pPr>
            <a:r>
              <a:rPr lang="el-GR" sz="2400" dirty="0"/>
              <a:t>Νεφροπαρεγχυματική</a:t>
            </a:r>
          </a:p>
          <a:p>
            <a:pPr marL="457200" indent="-457200" algn="l">
              <a:buFont typeface="Arial" pitchFamily="34" charset="0"/>
              <a:buChar char="•"/>
            </a:pPr>
            <a:endParaRPr lang="el-GR" sz="2400" dirty="0"/>
          </a:p>
          <a:p>
            <a:pPr marL="914400" lvl="1" indent="-277813" algn="l">
              <a:buFont typeface="Arial" pitchFamily="34" charset="0"/>
              <a:buChar char="•"/>
            </a:pPr>
            <a:r>
              <a:rPr lang="el-GR" sz="2400" dirty="0"/>
              <a:t>Σπειραματική</a:t>
            </a:r>
          </a:p>
          <a:p>
            <a:pPr marL="914400" lvl="1" indent="-277813" algn="l">
              <a:buFont typeface="Arial" pitchFamily="34" charset="0"/>
              <a:buChar char="•"/>
            </a:pPr>
            <a:endParaRPr lang="el-GR" sz="2400" dirty="0"/>
          </a:p>
          <a:p>
            <a:pPr marL="914400" lvl="1" indent="-277813" algn="l">
              <a:buFont typeface="Arial" pitchFamily="34" charset="0"/>
              <a:buChar char="•"/>
            </a:pPr>
            <a:r>
              <a:rPr lang="el-GR" sz="2400" dirty="0"/>
              <a:t>Εξωσπειραματική</a:t>
            </a:r>
          </a:p>
          <a:p>
            <a:pPr marL="914400" lvl="1" indent="-277813" algn="l">
              <a:buFont typeface="Arial" pitchFamily="34" charset="0"/>
              <a:buChar char="•"/>
            </a:pPr>
            <a:endParaRPr lang="el-GR" sz="2400" dirty="0"/>
          </a:p>
          <a:p>
            <a:pPr marL="1257300" lvl="2" indent="-163513" algn="l">
              <a:buFont typeface="Arial" pitchFamily="34" charset="0"/>
              <a:buChar char="•"/>
            </a:pPr>
            <a:r>
              <a:rPr lang="el-GR" sz="2400" dirty="0"/>
              <a:t>Παθήσεις σωληναρίων</a:t>
            </a:r>
          </a:p>
          <a:p>
            <a:pPr marL="1257300" lvl="2" indent="-163513" algn="l">
              <a:buFont typeface="Arial" pitchFamily="34" charset="0"/>
              <a:buChar char="•"/>
            </a:pPr>
            <a:r>
              <a:rPr lang="el-GR" sz="2400" dirty="0"/>
              <a:t>Παθήσεις διαμέσου ιστού</a:t>
            </a:r>
          </a:p>
          <a:p>
            <a:pPr marL="1257300" lvl="2" indent="-163513" algn="l">
              <a:buFont typeface="Arial" pitchFamily="34" charset="0"/>
              <a:buChar char="•"/>
            </a:pPr>
            <a:r>
              <a:rPr lang="el-GR" sz="2400" dirty="0"/>
              <a:t>Αγγείων</a:t>
            </a:r>
          </a:p>
          <a:p>
            <a:pPr marL="457200" indent="-457200" algn="l">
              <a:buFont typeface="Arial" pitchFamily="34" charset="0"/>
              <a:buChar char="•"/>
            </a:pPr>
            <a:endParaRPr lang="el-GR" sz="2400" dirty="0"/>
          </a:p>
          <a:p>
            <a:pPr marL="457200" indent="-457200" algn="l">
              <a:buFont typeface="Arial" pitchFamily="34" charset="0"/>
              <a:buChar char="•"/>
            </a:pPr>
            <a:r>
              <a:rPr lang="el-GR" sz="2400" dirty="0"/>
              <a:t>Αποχετευτικής οδού</a:t>
            </a:r>
          </a:p>
          <a:p>
            <a:pPr marL="457200" indent="-457200">
              <a:buFontTx/>
              <a:buChar char="•"/>
            </a:pPr>
            <a:endParaRPr lang="el-GR" sz="2400" dirty="0"/>
          </a:p>
        </p:txBody>
      </p:sp>
      <p:pic>
        <p:nvPicPr>
          <p:cNvPr id="251925" name="Picture 21" descr="human-urinary-system"/>
          <p:cNvPicPr>
            <a:picLocks noChangeAspect="1" noChangeArrowheads="1"/>
          </p:cNvPicPr>
          <p:nvPr/>
        </p:nvPicPr>
        <p:blipFill>
          <a:blip r:embed="rId3" cstate="print"/>
          <a:srcRect/>
          <a:stretch>
            <a:fillRect/>
          </a:stretch>
        </p:blipFill>
        <p:spPr bwMode="auto">
          <a:xfrm>
            <a:off x="0" y="0"/>
            <a:ext cx="3257550" cy="3429000"/>
          </a:xfrm>
          <a:prstGeom prst="rect">
            <a:avLst/>
          </a:prstGeom>
          <a:noFill/>
        </p:spPr>
      </p:pic>
      <p:pic>
        <p:nvPicPr>
          <p:cNvPr id="251927" name="Picture 23" descr="urinary"/>
          <p:cNvPicPr>
            <a:picLocks noChangeAspect="1" noChangeArrowheads="1"/>
          </p:cNvPicPr>
          <p:nvPr/>
        </p:nvPicPr>
        <p:blipFill>
          <a:blip r:embed="rId4" cstate="print"/>
          <a:srcRect/>
          <a:stretch>
            <a:fillRect/>
          </a:stretch>
        </p:blipFill>
        <p:spPr bwMode="auto">
          <a:xfrm>
            <a:off x="0" y="3448050"/>
            <a:ext cx="2924175" cy="3409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ΑΙΤΙΑ ΑΙΜΑΤΟΥΡΙΑΣ (108 ασθενείς)</a:t>
            </a:r>
            <a:br>
              <a:rPr lang="el-GR" dirty="0" smtClean="0"/>
            </a:br>
            <a:endParaRPr lang="el-GR" dirty="0"/>
          </a:p>
        </p:txBody>
      </p:sp>
      <p:graphicFrame>
        <p:nvGraphicFramePr>
          <p:cNvPr id="4" name="Diagram 3"/>
          <p:cNvGraphicFramePr/>
          <p:nvPr/>
        </p:nvGraphicFramePr>
        <p:xfrm>
          <a:off x="251520" y="1124744"/>
          <a:ext cx="871296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380312" y="2420888"/>
            <a:ext cx="158417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l-GR" dirty="0" smtClean="0"/>
              <a:t>Διάφορα αίτια, προκλητή (2)</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rinary system-diseases"/>
          <p:cNvPicPr>
            <a:picLocks noChangeAspect="1" noChangeArrowheads="1"/>
          </p:cNvPicPr>
          <p:nvPr/>
        </p:nvPicPr>
        <p:blipFill>
          <a:blip r:embed="rId3" cstate="print"/>
          <a:srcRect/>
          <a:stretch>
            <a:fillRect/>
          </a:stretch>
        </p:blipFill>
        <p:spPr bwMode="auto">
          <a:xfrm>
            <a:off x="1331640" y="188640"/>
            <a:ext cx="6912768" cy="63436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rcmorph"/>
          <p:cNvPicPr>
            <a:picLocks noChangeAspect="1" noChangeArrowheads="1"/>
          </p:cNvPicPr>
          <p:nvPr/>
        </p:nvPicPr>
        <p:blipFill>
          <a:blip r:embed="rId3" cstate="print"/>
          <a:srcRect/>
          <a:stretch>
            <a:fillRect/>
          </a:stretch>
        </p:blipFill>
        <p:spPr>
          <a:xfrm>
            <a:off x="5006975" y="188913"/>
            <a:ext cx="4137025" cy="2820987"/>
          </a:xfrm>
          <a:prstGeom prst="rect">
            <a:avLst/>
          </a:prstGeom>
          <a:noFill/>
          <a:ln/>
        </p:spPr>
      </p:pic>
      <p:sp>
        <p:nvSpPr>
          <p:cNvPr id="2" name="Rectangle 27"/>
          <p:cNvSpPr txBox="1">
            <a:spLocks noChangeArrowheads="1"/>
          </p:cNvSpPr>
          <p:nvPr/>
        </p:nvSpPr>
        <p:spPr>
          <a:xfrm>
            <a:off x="251520" y="332656"/>
            <a:ext cx="8162925" cy="7569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ΦΥΣΙΟΛΟΓΙΚΑ ΕΡΥΘΡΟΚΥΤΤΑΡΑ</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15" descr="980683-981898-3146"/>
          <p:cNvPicPr>
            <a:picLocks noChangeAspect="1" noChangeArrowheads="1"/>
          </p:cNvPicPr>
          <p:nvPr/>
        </p:nvPicPr>
        <p:blipFill>
          <a:blip r:embed="rId4" cstate="print"/>
          <a:srcRect/>
          <a:stretch>
            <a:fillRect/>
          </a:stretch>
        </p:blipFill>
        <p:spPr>
          <a:xfrm>
            <a:off x="250825" y="1989138"/>
            <a:ext cx="4843463" cy="4191000"/>
          </a:xfrm>
          <a:prstGeom prst="rect">
            <a:avLst/>
          </a:prstGeom>
          <a:noFill/>
          <a:ln/>
        </p:spPr>
      </p:pic>
      <p:pic>
        <p:nvPicPr>
          <p:cNvPr id="4" name="Picture 5" descr="s1"/>
          <p:cNvPicPr>
            <a:picLocks noChangeAspect="1" noChangeArrowheads="1"/>
          </p:cNvPicPr>
          <p:nvPr/>
        </p:nvPicPr>
        <p:blipFill>
          <a:blip r:embed="rId5" cstate="print"/>
          <a:srcRect/>
          <a:stretch>
            <a:fillRect/>
          </a:stretch>
        </p:blipFill>
        <p:spPr bwMode="auto">
          <a:xfrm>
            <a:off x="5219700" y="3429000"/>
            <a:ext cx="3768725" cy="30781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srcRect/>
          <a:stretch>
            <a:fillRect/>
          </a:stretch>
        </p:blipFill>
        <p:spPr bwMode="auto">
          <a:xfrm>
            <a:off x="3275856" y="4383360"/>
            <a:ext cx="6084168" cy="2474640"/>
          </a:xfrm>
          <a:prstGeom prst="rect">
            <a:avLst/>
          </a:prstGeom>
          <a:noFill/>
          <a:ln w="9525">
            <a:noFill/>
            <a:miter lim="800000"/>
            <a:headEnd/>
            <a:tailEnd/>
          </a:ln>
          <a:effectLst/>
        </p:spPr>
      </p:pic>
      <p:pic>
        <p:nvPicPr>
          <p:cNvPr id="19458" name="Picture 2"/>
          <p:cNvPicPr>
            <a:picLocks noChangeAspect="1" noChangeArrowheads="1"/>
          </p:cNvPicPr>
          <p:nvPr/>
        </p:nvPicPr>
        <p:blipFill>
          <a:blip r:embed="rId5" cstate="print"/>
          <a:srcRect/>
          <a:stretch>
            <a:fillRect/>
          </a:stretch>
        </p:blipFill>
        <p:spPr bwMode="auto">
          <a:xfrm rot="5400000">
            <a:off x="-319062" y="2487414"/>
            <a:ext cx="4752528" cy="30353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lvl="0"/>
            <a:r>
              <a:rPr lang="el-GR" dirty="0" smtClean="0"/>
              <a:t>ΔΥΣΜΟΡΦΑ ΕΡΥΘΡΟΚΥΤΤΑΡΑ</a:t>
            </a:r>
            <a:endParaRPr lang="el-GR" dirty="0"/>
          </a:p>
        </p:txBody>
      </p:sp>
      <p:graphicFrame>
        <p:nvGraphicFramePr>
          <p:cNvPr id="2" name="Object 1"/>
          <p:cNvGraphicFramePr>
            <a:graphicFrameLocks noGrp="1" noChangeAspect="1"/>
          </p:cNvGraphicFramePr>
          <p:nvPr>
            <p:extLst>
              <p:ext uri="{D42A27DB-BD31-4B8C-83A1-F6EECF244321}">
                <p14:modId xmlns:p14="http://schemas.microsoft.com/office/powerpoint/2010/main" xmlns="" val="1938010158"/>
              </p:ext>
            </p:extLst>
          </p:nvPr>
        </p:nvGraphicFramePr>
        <p:xfrm>
          <a:off x="3851920" y="1412776"/>
          <a:ext cx="5021537" cy="2878906"/>
        </p:xfrm>
        <a:graphic>
          <a:graphicData uri="http://schemas.openxmlformats.org/presentationml/2006/ole">
            <p:oleObj spid="_x0000_s112645" name="Photo Editor Photo" r:id="rId6" imgW="13295238" imgH="4533333" progId="">
              <p:embed/>
            </p:oleObj>
          </a:graphicData>
        </a:graphic>
      </p:graphicFrame>
      <p:pic>
        <p:nvPicPr>
          <p:cNvPr id="6" name="Picture 8" descr="image"/>
          <p:cNvPicPr>
            <a:picLocks noChangeAspect="1" noChangeArrowheads="1"/>
          </p:cNvPicPr>
          <p:nvPr/>
        </p:nvPicPr>
        <p:blipFill>
          <a:blip r:embed="rId7" cstate="print"/>
          <a:srcRect/>
          <a:stretch>
            <a:fillRect/>
          </a:stretch>
        </p:blipFill>
        <p:spPr bwMode="auto">
          <a:xfrm>
            <a:off x="6623720" y="1556792"/>
            <a:ext cx="2340768" cy="273630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URINE12"/>
          <p:cNvPicPr>
            <a:picLocks noChangeAspect="1" noChangeArrowheads="1"/>
          </p:cNvPicPr>
          <p:nvPr/>
        </p:nvPicPr>
        <p:blipFill>
          <a:blip r:embed="rId3" cstate="print"/>
          <a:srcRect/>
          <a:stretch>
            <a:fillRect/>
          </a:stretch>
        </p:blipFill>
        <p:spPr bwMode="auto">
          <a:xfrm>
            <a:off x="323528" y="188913"/>
            <a:ext cx="3324225" cy="3752850"/>
          </a:xfrm>
          <a:prstGeom prst="rect">
            <a:avLst/>
          </a:prstGeom>
          <a:noFill/>
        </p:spPr>
      </p:pic>
      <p:pic>
        <p:nvPicPr>
          <p:cNvPr id="37897" name="Picture 9" descr="RENAL146"/>
          <p:cNvPicPr>
            <a:picLocks noChangeAspect="1" noChangeArrowheads="1"/>
          </p:cNvPicPr>
          <p:nvPr/>
        </p:nvPicPr>
        <p:blipFill>
          <a:blip r:embed="rId4" cstate="print"/>
          <a:srcRect r="24272" b="22357"/>
          <a:stretch>
            <a:fillRect/>
          </a:stretch>
        </p:blipFill>
        <p:spPr bwMode="auto">
          <a:xfrm>
            <a:off x="323528" y="3949700"/>
            <a:ext cx="4321175" cy="2719660"/>
          </a:xfrm>
          <a:prstGeom prst="rect">
            <a:avLst/>
          </a:prstGeom>
          <a:noFill/>
        </p:spPr>
      </p:pic>
      <p:pic>
        <p:nvPicPr>
          <p:cNvPr id="37899" name="Picture 11" descr="URIN070"/>
          <p:cNvPicPr>
            <a:picLocks noChangeAspect="1" noChangeArrowheads="1"/>
          </p:cNvPicPr>
          <p:nvPr/>
        </p:nvPicPr>
        <p:blipFill>
          <a:blip r:embed="rId5" cstate="print"/>
          <a:srcRect/>
          <a:stretch>
            <a:fillRect/>
          </a:stretch>
        </p:blipFill>
        <p:spPr bwMode="auto">
          <a:xfrm>
            <a:off x="5003478" y="4437063"/>
            <a:ext cx="3408363" cy="2238375"/>
          </a:xfrm>
          <a:prstGeom prst="rect">
            <a:avLst/>
          </a:prstGeom>
          <a:noFill/>
        </p:spPr>
      </p:pic>
      <p:pic>
        <p:nvPicPr>
          <p:cNvPr id="37907" name="Picture 19" descr="RBC_cast_arrow"/>
          <p:cNvPicPr>
            <a:picLocks noChangeAspect="1" noChangeArrowheads="1"/>
          </p:cNvPicPr>
          <p:nvPr/>
        </p:nvPicPr>
        <p:blipFill>
          <a:blip r:embed="rId6" cstate="print"/>
          <a:srcRect/>
          <a:stretch>
            <a:fillRect/>
          </a:stretch>
        </p:blipFill>
        <p:spPr bwMode="auto">
          <a:xfrm>
            <a:off x="5003478" y="1989138"/>
            <a:ext cx="3384550" cy="2436812"/>
          </a:xfrm>
          <a:prstGeom prst="rect">
            <a:avLst/>
          </a:prstGeom>
          <a:noFill/>
        </p:spPr>
      </p:pic>
      <p:pic>
        <p:nvPicPr>
          <p:cNvPr id="37895" name="Picture 7" descr="URINE06"/>
          <p:cNvPicPr>
            <a:picLocks noChangeAspect="1" noChangeArrowheads="1"/>
          </p:cNvPicPr>
          <p:nvPr/>
        </p:nvPicPr>
        <p:blipFill>
          <a:blip r:embed="rId7" cstate="print"/>
          <a:srcRect/>
          <a:stretch>
            <a:fillRect/>
          </a:stretch>
        </p:blipFill>
        <p:spPr bwMode="auto">
          <a:xfrm rot="1337753">
            <a:off x="5219378" y="765175"/>
            <a:ext cx="4114800" cy="1647825"/>
          </a:xfrm>
          <a:prstGeom prst="rect">
            <a:avLst/>
          </a:prstGeom>
          <a:noFill/>
        </p:spPr>
      </p:pic>
      <p:sp>
        <p:nvSpPr>
          <p:cNvPr id="37908" name="Rectangle 20"/>
          <p:cNvSpPr>
            <a:spLocks noGrp="1" noChangeArrowheads="1"/>
          </p:cNvSpPr>
          <p:nvPr>
            <p:ph type="title"/>
          </p:nvPr>
        </p:nvSpPr>
        <p:spPr>
          <a:xfrm>
            <a:off x="1979712" y="188640"/>
            <a:ext cx="7056784" cy="584775"/>
          </a:xfrm>
        </p:spPr>
        <p:txBody>
          <a:bodyPr/>
          <a:lstStyle/>
          <a:p>
            <a:r>
              <a:rPr lang="el-GR" sz="3200" dirty="0" smtClean="0"/>
              <a:t>ΕΡΥΘΡΟΚΥΤΤΑΡΙΚΟΙ ΚΥΛΙΝΔΟΙ</a:t>
            </a:r>
            <a:endParaRPr lang="el-G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508128621"/>
              </p:ext>
            </p:extLst>
          </p:nvPr>
        </p:nvGraphicFramePr>
        <p:xfrm>
          <a:off x="827584" y="885840"/>
          <a:ext cx="7704856" cy="5711512"/>
        </p:xfrm>
        <a:graphic>
          <a:graphicData uri="http://schemas.openxmlformats.org/drawingml/2006/table">
            <a:tbl>
              <a:tblPr firstRow="1" bandRow="1">
                <a:tableStyleId>{5C22544A-7EE6-4342-B048-85BDC9FD1C3A}</a:tableStyleId>
              </a:tblPr>
              <a:tblGrid>
                <a:gridCol w="2592288"/>
                <a:gridCol w="2520280"/>
                <a:gridCol w="2592288"/>
              </a:tblGrid>
              <a:tr h="545343">
                <a:tc>
                  <a:txBody>
                    <a:bodyPr/>
                    <a:lstStyle/>
                    <a:p>
                      <a:endParaRPr lang="el-GR" sz="2000" dirty="0"/>
                    </a:p>
                  </a:txBody>
                  <a:tcPr/>
                </a:tc>
                <a:tc>
                  <a:txBody>
                    <a:bodyPr/>
                    <a:lstStyle/>
                    <a:p>
                      <a:r>
                        <a:rPr lang="el-GR" sz="2000" dirty="0" smtClean="0"/>
                        <a:t>σπειραματική</a:t>
                      </a:r>
                      <a:endParaRPr lang="el-GR" sz="2000" dirty="0"/>
                    </a:p>
                  </a:txBody>
                  <a:tcPr/>
                </a:tc>
                <a:tc>
                  <a:txBody>
                    <a:bodyPr/>
                    <a:lstStyle/>
                    <a:p>
                      <a:r>
                        <a:rPr lang="el-GR" sz="2000" dirty="0" smtClean="0"/>
                        <a:t>εξωσπειραματική</a:t>
                      </a:r>
                      <a:endParaRPr lang="el-GR" sz="2000" dirty="0"/>
                    </a:p>
                  </a:txBody>
                  <a:tcPr/>
                </a:tc>
              </a:tr>
              <a:tr h="941276">
                <a:tc>
                  <a:txBody>
                    <a:bodyPr/>
                    <a:lstStyle/>
                    <a:p>
                      <a:r>
                        <a:rPr lang="el-GR" sz="2000" dirty="0" smtClean="0"/>
                        <a:t>Χρώμα ούρων</a:t>
                      </a:r>
                      <a:endParaRPr lang="el-GR" sz="2000" dirty="0"/>
                    </a:p>
                  </a:txBody>
                  <a:tcPr/>
                </a:tc>
                <a:tc>
                  <a:txBody>
                    <a:bodyPr/>
                    <a:lstStyle/>
                    <a:p>
                      <a:r>
                        <a:rPr lang="el-GR" sz="2000" dirty="0" smtClean="0"/>
                        <a:t>Ερυθρό,ρόζ,καφέ,</a:t>
                      </a:r>
                      <a:r>
                        <a:rPr lang="en-US" sz="2000" dirty="0" smtClean="0"/>
                        <a:t>coca cola</a:t>
                      </a:r>
                      <a:endParaRPr lang="el-GR" sz="2000" dirty="0"/>
                    </a:p>
                  </a:txBody>
                  <a:tcPr/>
                </a:tc>
                <a:tc>
                  <a:txBody>
                    <a:bodyPr/>
                    <a:lstStyle/>
                    <a:p>
                      <a:r>
                        <a:rPr lang="el-GR" sz="2000" dirty="0" smtClean="0"/>
                        <a:t>ερυθρό</a:t>
                      </a:r>
                      <a:endParaRPr lang="el-GR" sz="2000" dirty="0"/>
                    </a:p>
                  </a:txBody>
                  <a:tcPr/>
                </a:tc>
              </a:tr>
              <a:tr h="632607">
                <a:tc>
                  <a:txBody>
                    <a:bodyPr/>
                    <a:lstStyle/>
                    <a:p>
                      <a:r>
                        <a:rPr lang="el-GR" sz="2000" dirty="0" smtClean="0"/>
                        <a:t>πήγματα</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απουσία</a:t>
                      </a:r>
                    </a:p>
                    <a:p>
                      <a:endParaRPr lang="el-GR" sz="2000" dirty="0"/>
                    </a:p>
                  </a:txBody>
                  <a:tcPr/>
                </a:tc>
                <a:tc>
                  <a:txBody>
                    <a:bodyPr/>
                    <a:lstStyle/>
                    <a:p>
                      <a:r>
                        <a:rPr lang="el-GR" sz="2000" dirty="0" smtClean="0"/>
                        <a:t>Ενίοτε</a:t>
                      </a:r>
                      <a:endParaRPr lang="el-GR" sz="2000" dirty="0"/>
                    </a:p>
                  </a:txBody>
                  <a:tcPr/>
                </a:tc>
              </a:tr>
              <a:tr h="632607">
                <a:tc>
                  <a:txBody>
                    <a:bodyPr/>
                    <a:lstStyle/>
                    <a:p>
                      <a:r>
                        <a:rPr lang="el-GR" sz="2000" dirty="0" smtClean="0"/>
                        <a:t>πρωτεινουρία</a:t>
                      </a:r>
                      <a:endParaRPr lang="el-GR" sz="2000" dirty="0"/>
                    </a:p>
                  </a:txBody>
                  <a:tcPr/>
                </a:tc>
                <a:tc>
                  <a:txBody>
                    <a:bodyPr/>
                    <a:lstStyle/>
                    <a:p>
                      <a:r>
                        <a:rPr lang="el-GR" sz="2000" dirty="0" smtClean="0"/>
                        <a:t>Συνήθως </a:t>
                      </a:r>
                      <a:r>
                        <a:rPr lang="el-GR" sz="2000" baseline="0" dirty="0" smtClean="0"/>
                        <a:t>&gt;500</a:t>
                      </a:r>
                      <a:r>
                        <a:rPr lang="en-US" sz="2000" baseline="0" dirty="0" smtClean="0"/>
                        <a:t>mg/dl</a:t>
                      </a:r>
                      <a:endParaRPr lang="el-GR" sz="2000" dirty="0"/>
                    </a:p>
                  </a:txBody>
                  <a:tcPr/>
                </a:tc>
                <a:tc>
                  <a:txBody>
                    <a:bodyPr/>
                    <a:lstStyle/>
                    <a:p>
                      <a:r>
                        <a:rPr lang="el-GR" sz="2000" strike="noStrike" dirty="0" smtClean="0"/>
                        <a:t>&lt;500</a:t>
                      </a:r>
                      <a:r>
                        <a:rPr lang="en-US" sz="2000" strike="noStrike" dirty="0" smtClean="0"/>
                        <a:t>mg/dl</a:t>
                      </a:r>
                      <a:endParaRPr lang="el-GR" sz="2000" strike="noStrike" dirty="0"/>
                    </a:p>
                  </a:txBody>
                  <a:tcPr/>
                </a:tc>
              </a:tr>
              <a:tr h="769086">
                <a:tc>
                  <a:txBody>
                    <a:bodyPr/>
                    <a:lstStyle/>
                    <a:p>
                      <a:r>
                        <a:rPr lang="el-GR" sz="2000" dirty="0" smtClean="0"/>
                        <a:t>Μορφολογία</a:t>
                      </a:r>
                      <a:r>
                        <a:rPr lang="el-GR" sz="2000" baseline="0" dirty="0" smtClean="0"/>
                        <a:t> ερυθρών</a:t>
                      </a:r>
                      <a:endParaRPr lang="el-GR" sz="2000" dirty="0"/>
                    </a:p>
                  </a:txBody>
                  <a:tcPr/>
                </a:tc>
                <a:tc>
                  <a:txBody>
                    <a:bodyPr/>
                    <a:lstStyle/>
                    <a:p>
                      <a:r>
                        <a:rPr lang="el-GR" sz="2000" dirty="0" smtClean="0"/>
                        <a:t>Δύσμορφα &gt;80%</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Ακανθοκύτταρα&gt;5%</a:t>
                      </a:r>
                      <a:endParaRPr lang="el-GR" sz="2000" dirty="0"/>
                    </a:p>
                  </a:txBody>
                  <a:tcPr/>
                </a:tc>
                <a:tc>
                  <a:txBody>
                    <a:bodyPr/>
                    <a:lstStyle/>
                    <a:p>
                      <a:r>
                        <a:rPr lang="el-GR" sz="2000" dirty="0" smtClean="0"/>
                        <a:t>Φυσιολ</a:t>
                      </a:r>
                      <a:r>
                        <a:rPr lang="en-US" sz="2000" dirty="0" smtClean="0"/>
                        <a:t>o</a:t>
                      </a:r>
                      <a:r>
                        <a:rPr lang="el-GR" sz="2000" dirty="0" smtClean="0"/>
                        <a:t>γικά &gt;25%</a:t>
                      </a:r>
                      <a:endParaRPr lang="el-GR" sz="2000" dirty="0"/>
                    </a:p>
                  </a:txBody>
                  <a:tcPr/>
                </a:tc>
              </a:tr>
              <a:tr h="720080">
                <a:tc>
                  <a:txBody>
                    <a:bodyPr/>
                    <a:lstStyle/>
                    <a:p>
                      <a:r>
                        <a:rPr lang="el-GR" sz="2000" dirty="0" smtClean="0"/>
                        <a:t>αλβουμίνη/ολική</a:t>
                      </a:r>
                      <a:r>
                        <a:rPr lang="el-GR" sz="2000" baseline="0" dirty="0" smtClean="0"/>
                        <a:t> πρωτεΐνη ούρων</a:t>
                      </a:r>
                      <a:endParaRPr lang="el-GR" sz="2000" dirty="0"/>
                    </a:p>
                  </a:txBody>
                  <a:tcPr/>
                </a:tc>
                <a:tc>
                  <a:txBody>
                    <a:bodyPr/>
                    <a:lstStyle/>
                    <a:p>
                      <a:r>
                        <a:rPr lang="en-US" sz="2000" dirty="0" smtClean="0"/>
                        <a:t>&gt;0,60mg/mg</a:t>
                      </a:r>
                      <a:endParaRPr lang="el-GR" sz="2000" dirty="0"/>
                    </a:p>
                  </a:txBody>
                  <a:tcPr/>
                </a:tc>
                <a:tc>
                  <a:txBody>
                    <a:bodyPr/>
                    <a:lstStyle/>
                    <a:p>
                      <a:r>
                        <a:rPr lang="el-GR" sz="2000" dirty="0" smtClean="0"/>
                        <a:t>&lt;</a:t>
                      </a:r>
                      <a:r>
                        <a:rPr lang="en-US" sz="2000" dirty="0" smtClean="0"/>
                        <a:t>0,</a:t>
                      </a:r>
                      <a:r>
                        <a:rPr lang="el-GR" sz="2000" dirty="0" smtClean="0"/>
                        <a:t>60</a:t>
                      </a:r>
                      <a:r>
                        <a:rPr lang="en-US" sz="2000" dirty="0" smtClean="0"/>
                        <a:t>mg/mg</a:t>
                      </a:r>
                      <a:endParaRPr lang="el-GR" sz="2000" dirty="0"/>
                    </a:p>
                  </a:txBody>
                  <a:tcPr/>
                </a:tc>
              </a:tr>
              <a:tr h="632607">
                <a:tc>
                  <a:txBody>
                    <a:bodyPr/>
                    <a:lstStyle/>
                    <a:p>
                      <a:r>
                        <a:rPr lang="el-GR" sz="2000" dirty="0" smtClean="0"/>
                        <a:t>Ερυθροκυτταρικοί κύλινδροι</a:t>
                      </a:r>
                      <a:endParaRPr lang="el-GR" sz="2000" dirty="0"/>
                    </a:p>
                  </a:txBody>
                  <a:tcPr/>
                </a:tc>
                <a:tc>
                  <a:txBody>
                    <a:bodyPr/>
                    <a:lstStyle/>
                    <a:p>
                      <a:r>
                        <a:rPr lang="el-GR" sz="2000" dirty="0" smtClean="0"/>
                        <a:t>Ναι</a:t>
                      </a:r>
                      <a:r>
                        <a:rPr lang="el-GR" sz="2000" baseline="0" dirty="0" smtClean="0"/>
                        <a:t> ή όχι</a:t>
                      </a:r>
                      <a:endParaRPr lang="el-GR" sz="2000" dirty="0"/>
                    </a:p>
                  </a:txBody>
                  <a:tcPr/>
                </a:tc>
                <a:tc>
                  <a:txBody>
                    <a:bodyPr/>
                    <a:lstStyle/>
                    <a:p>
                      <a:r>
                        <a:rPr lang="el-GR" sz="2000" dirty="0" smtClean="0"/>
                        <a:t>όχι</a:t>
                      </a:r>
                      <a:endParaRPr lang="el-GR" sz="2000" dirty="0"/>
                    </a:p>
                  </a:txBody>
                  <a:tcPr/>
                </a:tc>
              </a:tr>
              <a:tr h="632607">
                <a:tc>
                  <a:txBody>
                    <a:bodyPr/>
                    <a:lstStyle/>
                    <a:p>
                      <a:r>
                        <a:rPr lang="el-GR" sz="2000" dirty="0" smtClean="0"/>
                        <a:t>κρύσταλλοι</a:t>
                      </a:r>
                      <a:endParaRPr lang="el-G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όχι</a:t>
                      </a:r>
                    </a:p>
                    <a:p>
                      <a:endParaRPr lang="el-GR" sz="2000" dirty="0"/>
                    </a:p>
                  </a:txBody>
                  <a:tcPr/>
                </a:tc>
                <a:tc>
                  <a:txBody>
                    <a:bodyPr/>
                    <a:lstStyle/>
                    <a:p>
                      <a:r>
                        <a:rPr lang="el-GR" sz="2000" dirty="0" smtClean="0"/>
                        <a:t>ενίοτε</a:t>
                      </a:r>
                      <a:endParaRPr lang="el-GR" sz="2000" dirty="0"/>
                    </a:p>
                  </a:txBody>
                  <a:tcPr/>
                </a:tc>
              </a:tr>
            </a:tbl>
          </a:graphicData>
        </a:graphic>
      </p:graphicFrame>
      <p:sp>
        <p:nvSpPr>
          <p:cNvPr id="3" name="Title 2"/>
          <p:cNvSpPr>
            <a:spLocks noGrp="1"/>
          </p:cNvSpPr>
          <p:nvPr>
            <p:ph type="title"/>
          </p:nvPr>
        </p:nvSpPr>
        <p:spPr>
          <a:xfrm>
            <a:off x="395536" y="116632"/>
            <a:ext cx="8229600" cy="576064"/>
          </a:xfrm>
        </p:spPr>
        <p:txBody>
          <a:bodyPr>
            <a:normAutofit fontScale="90000"/>
          </a:bodyPr>
          <a:lstStyle/>
          <a:p>
            <a:r>
              <a:rPr lang="el-GR" sz="3600" dirty="0" smtClean="0"/>
              <a:t>ΔΙΑΚΡΙΣΗ ΑΙΜΑΤΟΥΡΙΑΣ</a:t>
            </a:r>
            <a:endParaRPr lang="el-GR"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0CE49E83-C5BD-40B7-A603-D9D6ECF974EC}" type="slidenum">
              <a:rPr lang="el-GR"/>
              <a:pPr/>
              <a:t>18</a:t>
            </a:fld>
            <a:endParaRPr lang="el-GR"/>
          </a:p>
        </p:txBody>
      </p:sp>
      <p:sp>
        <p:nvSpPr>
          <p:cNvPr id="14338" name="Rectangle 2"/>
          <p:cNvSpPr>
            <a:spLocks noGrp="1" noChangeArrowheads="1"/>
          </p:cNvSpPr>
          <p:nvPr>
            <p:ph type="title"/>
          </p:nvPr>
        </p:nvSpPr>
        <p:spPr>
          <a:xfrm>
            <a:off x="467544" y="188640"/>
            <a:ext cx="8229600" cy="720080"/>
          </a:xfrm>
          <a:noFill/>
          <a:ln/>
        </p:spPr>
        <p:txBody>
          <a:bodyPr>
            <a:normAutofit/>
          </a:bodyPr>
          <a:lstStyle/>
          <a:p>
            <a:r>
              <a:rPr lang="el-GR" sz="3200" b="1" dirty="0"/>
              <a:t>ΑΙΜΑΤΟΥΡΙΑ ΑΠΟ ΑΣΚΗΣΗ</a:t>
            </a:r>
          </a:p>
        </p:txBody>
      </p:sp>
      <p:sp>
        <p:nvSpPr>
          <p:cNvPr id="14339" name="Rectangle 3"/>
          <p:cNvSpPr>
            <a:spLocks noGrp="1" noChangeArrowheads="1"/>
          </p:cNvSpPr>
          <p:nvPr>
            <p:ph type="body" idx="1"/>
          </p:nvPr>
        </p:nvSpPr>
        <p:spPr>
          <a:xfrm>
            <a:off x="467544" y="980728"/>
            <a:ext cx="8229600" cy="5328592"/>
          </a:xfrm>
          <a:noFill/>
          <a:ln/>
        </p:spPr>
        <p:txBody>
          <a:bodyPr>
            <a:normAutofit/>
          </a:bodyPr>
          <a:lstStyle/>
          <a:p>
            <a:pPr algn="just"/>
            <a:r>
              <a:rPr lang="el-GR" sz="2800" dirty="0" smtClean="0"/>
              <a:t>το τραύμα δεν αποτελεί την μόνη εξήγηση (εμφανίζεται και μετά από κωπηλασία ή κολύμβηση)</a:t>
            </a:r>
          </a:p>
          <a:p>
            <a:pPr algn="just"/>
            <a:r>
              <a:rPr lang="el-GR" sz="2800" dirty="0" smtClean="0"/>
              <a:t>προέρχεται είτε από την κύστη είτε από το σπείραμα( νεφρική ισχαιμία;)</a:t>
            </a:r>
          </a:p>
          <a:p>
            <a:pPr algn="just">
              <a:lnSpc>
                <a:spcPct val="90000"/>
              </a:lnSpc>
            </a:pPr>
            <a:r>
              <a:rPr lang="el-GR" sz="2800" dirty="0" smtClean="0"/>
              <a:t>παροδική και «αθώα» κατάσταση, υποχωρεί εντός εβδομάδος</a:t>
            </a:r>
          </a:p>
          <a:p>
            <a:pPr algn="just">
              <a:lnSpc>
                <a:spcPct val="90000"/>
              </a:lnSpc>
            </a:pPr>
            <a:r>
              <a:rPr lang="el-GR" sz="2800" dirty="0" smtClean="0"/>
              <a:t>πρέπει να διαφοροδιαγιγνώσκεται από μυοσφαιρινουρία λόγω ραβδομυόλυσης και αιμοσφαιρινουρία «παρελάσεων», που επέρχεται πιθανά από λύση των ερυθρών κατά την διέλευση των από τα ραχιαία αγγεία των ποδιών.</a:t>
            </a: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ΕΠΙΜΕΝΟΥΣΑ ΜΕΜΟΝΩΜΕΝΗ Μ</a:t>
            </a:r>
            <a:r>
              <a:rPr lang="en-US" sz="3600" dirty="0" smtClean="0"/>
              <a:t>I</a:t>
            </a:r>
            <a:r>
              <a:rPr lang="el-GR" sz="3600" dirty="0" smtClean="0"/>
              <a:t>ΚΡΟΣΚΟΠΙΚΗ ΑΙΜΑΤΟΥΡΙΑ</a:t>
            </a:r>
            <a:endParaRPr lang="el-GR" sz="3600" dirty="0"/>
          </a:p>
        </p:txBody>
      </p:sp>
      <p:sp>
        <p:nvSpPr>
          <p:cNvPr id="3" name="Content Placeholder 2"/>
          <p:cNvSpPr>
            <a:spLocks noGrp="1"/>
          </p:cNvSpPr>
          <p:nvPr>
            <p:ph idx="1"/>
          </p:nvPr>
        </p:nvSpPr>
        <p:spPr>
          <a:xfrm>
            <a:off x="457200" y="1600201"/>
            <a:ext cx="8507288" cy="3917032"/>
          </a:xfrm>
        </p:spPr>
        <p:txBody>
          <a:bodyPr>
            <a:noAutofit/>
          </a:bodyPr>
          <a:lstStyle/>
          <a:p>
            <a:r>
              <a:rPr lang="en-US" dirty="0" err="1" smtClean="0"/>
              <a:t>IgA</a:t>
            </a:r>
            <a:r>
              <a:rPr lang="en-US" dirty="0" smtClean="0"/>
              <a:t> </a:t>
            </a:r>
            <a:r>
              <a:rPr lang="el-GR" dirty="0" smtClean="0"/>
              <a:t>νεφροπάθεια</a:t>
            </a:r>
            <a:r>
              <a:rPr lang="en-US" dirty="0" smtClean="0"/>
              <a:t> </a:t>
            </a:r>
            <a:r>
              <a:rPr lang="el-GR" dirty="0" smtClean="0"/>
              <a:t>(</a:t>
            </a:r>
            <a:r>
              <a:rPr lang="en-US" dirty="0" err="1" smtClean="0"/>
              <a:t>IgA</a:t>
            </a:r>
            <a:r>
              <a:rPr lang="en-US" dirty="0" smtClean="0"/>
              <a:t>/C</a:t>
            </a:r>
            <a:r>
              <a:rPr lang="en-US" baseline="-25000" dirty="0" smtClean="0"/>
              <a:t>3</a:t>
            </a:r>
            <a:r>
              <a:rPr lang="en-US" dirty="0" smtClean="0"/>
              <a:t> &gt;4)</a:t>
            </a:r>
            <a:r>
              <a:rPr lang="el-GR" dirty="0" smtClean="0"/>
              <a:t> </a:t>
            </a:r>
          </a:p>
          <a:p>
            <a:r>
              <a:rPr lang="el-GR" dirty="0" smtClean="0"/>
              <a:t>Νεφροπάθεια λεπτής μεμβράνης (νόσος της λεπτής βασικής μεβράνης ή καλοήθης οικογενής αιματουρία) </a:t>
            </a:r>
          </a:p>
          <a:p>
            <a:r>
              <a:rPr lang="el-GR" dirty="0" smtClean="0"/>
              <a:t>Σύνδρομο </a:t>
            </a:r>
            <a:r>
              <a:rPr lang="en-US" dirty="0" err="1" smtClean="0"/>
              <a:t>Alport</a:t>
            </a:r>
            <a:r>
              <a:rPr lang="el-GR" dirty="0" smtClean="0"/>
              <a:t> (κληρονομική νεφρίτις) </a:t>
            </a:r>
          </a:p>
          <a:p>
            <a:pPr>
              <a:lnSpc>
                <a:spcPct val="90000"/>
              </a:lnSpc>
            </a:pPr>
            <a:r>
              <a:rPr lang="el-GR" dirty="0" smtClean="0"/>
              <a:t>Μεσαγγειο</a:t>
            </a:r>
            <a:r>
              <a:rPr lang="el-GR" dirty="0" smtClean="0">
                <a:cs typeface="Times New Roman" pitchFamily="18" charset="0"/>
              </a:rPr>
              <a:t>ϋ</a:t>
            </a:r>
            <a:r>
              <a:rPr lang="el-GR" dirty="0" smtClean="0"/>
              <a:t>περπλαστική σπειραματονεφρίτις</a:t>
            </a:r>
          </a:p>
          <a:p>
            <a:pPr>
              <a:lnSpc>
                <a:spcPct val="90000"/>
              </a:lnSpc>
            </a:pPr>
            <a:r>
              <a:rPr lang="el-GR" dirty="0" smtClean="0"/>
              <a:t>Εστιακή τμηματική σπειραματοσκλήρυνση</a:t>
            </a:r>
            <a:endParaRPr lang="el-GR" sz="2000" dirty="0"/>
          </a:p>
        </p:txBody>
      </p:sp>
      <p:sp>
        <p:nvSpPr>
          <p:cNvPr id="4" name="Rectangle 3"/>
          <p:cNvSpPr/>
          <p:nvPr/>
        </p:nvSpPr>
        <p:spPr>
          <a:xfrm>
            <a:off x="5940152" y="5661248"/>
            <a:ext cx="2458494" cy="523220"/>
          </a:xfrm>
          <a:prstGeom prst="rect">
            <a:avLst/>
          </a:prstGeom>
        </p:spPr>
        <p:txBody>
          <a:bodyPr wrap="none">
            <a:spAutoFit/>
          </a:bodyPr>
          <a:lstStyle/>
          <a:p>
            <a:pPr marL="342900" lvl="0" indent="-342900">
              <a:spcBef>
                <a:spcPct val="20000"/>
              </a:spcBef>
            </a:pPr>
            <a:r>
              <a:rPr lang="en-US" sz="2800" dirty="0" smtClean="0">
                <a:solidFill>
                  <a:prstClr val="black"/>
                </a:solidFill>
              </a:rPr>
              <a:t>Kidney </a:t>
            </a:r>
            <a:r>
              <a:rPr lang="en-US" sz="2800" dirty="0" err="1" smtClean="0">
                <a:solidFill>
                  <a:prstClr val="black"/>
                </a:solidFill>
              </a:rPr>
              <a:t>Int</a:t>
            </a:r>
            <a:r>
              <a:rPr lang="en-US" sz="2800" dirty="0" smtClean="0">
                <a:solidFill>
                  <a:prstClr val="black"/>
                </a:solidFill>
              </a:rPr>
              <a:t> 2004</a:t>
            </a:r>
            <a:endParaRPr lang="el-GR" sz="2800" dirty="0" smtClean="0">
              <a:solidFill>
                <a:prstClr val="black"/>
              </a:solidFill>
            </a:endParaRPr>
          </a:p>
        </p:txBody>
      </p:sp>
      <p:cxnSp>
        <p:nvCxnSpPr>
          <p:cNvPr id="6" name="Straight Connector 5"/>
          <p:cNvCxnSpPr/>
          <p:nvPr/>
        </p:nvCxnSpPr>
        <p:spPr>
          <a:xfrm>
            <a:off x="611560" y="5589240"/>
            <a:ext cx="7776864"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l-GR" sz="4000" dirty="0" smtClean="0"/>
              <a:t>ΓΕΝΙΚΑ</a:t>
            </a:r>
            <a:endParaRPr lang="el-GR" sz="4000" dirty="0"/>
          </a:p>
        </p:txBody>
      </p:sp>
      <p:sp>
        <p:nvSpPr>
          <p:cNvPr id="3" name="Content Placeholder 2"/>
          <p:cNvSpPr>
            <a:spLocks noGrp="1"/>
          </p:cNvSpPr>
          <p:nvPr>
            <p:ph idx="1"/>
          </p:nvPr>
        </p:nvSpPr>
        <p:spPr>
          <a:xfrm>
            <a:off x="467544" y="1052736"/>
            <a:ext cx="8496944" cy="4525963"/>
          </a:xfrm>
        </p:spPr>
        <p:txBody>
          <a:bodyPr>
            <a:noAutofit/>
          </a:bodyPr>
          <a:lstStyle/>
          <a:p>
            <a:pPr>
              <a:buNone/>
            </a:pPr>
            <a:r>
              <a:rPr lang="el-GR" dirty="0" smtClean="0"/>
              <a:t>Η αιματουρία </a:t>
            </a:r>
          </a:p>
          <a:p>
            <a:r>
              <a:rPr lang="el-GR" dirty="0" smtClean="0"/>
              <a:t>έχει συχνότητα ανεύρεσης που κυμαίνεται από  0,18% έως 16%.</a:t>
            </a:r>
          </a:p>
          <a:p>
            <a:r>
              <a:rPr lang="el-GR" dirty="0" smtClean="0"/>
              <a:t>παρουσιάζει ευρύ κλινικό φάσμα </a:t>
            </a:r>
          </a:p>
          <a:p>
            <a:r>
              <a:rPr lang="el-GR" dirty="0" smtClean="0"/>
              <a:t>χαρακτηρίζεται από αναντιστοιχία μεταξύ της κλινικής εμφάνισης και της βαρύτητας της υποκείμενης νόσου</a:t>
            </a:r>
          </a:p>
          <a:p>
            <a:r>
              <a:rPr lang="el-GR" dirty="0" smtClean="0"/>
              <a:t>είναι καθολικό σχεδόν ιατρικό πρόβλημα</a:t>
            </a:r>
          </a:p>
          <a:p>
            <a:r>
              <a:rPr lang="el-GR" dirty="0" smtClean="0"/>
              <a:t>παραμένει, πολλές φορές, αδιευκρίνιστη</a:t>
            </a:r>
            <a:r>
              <a:rPr lang="en-US" dirty="0" smtClean="0"/>
              <a:t>,</a:t>
            </a:r>
            <a:r>
              <a:rPr lang="el-GR" dirty="0" smtClean="0"/>
              <a:t> μετά από ενδελεχή κλινικό και παρακλινικό έλεγχο.</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7" name="Picture 5" descr="uchr_02_img0207"/>
          <p:cNvPicPr>
            <a:picLocks noChangeAspect="1" noChangeArrowheads="1"/>
          </p:cNvPicPr>
          <p:nvPr/>
        </p:nvPicPr>
        <p:blipFill>
          <a:blip r:embed="rId3" cstate="print"/>
          <a:srcRect/>
          <a:stretch>
            <a:fillRect/>
          </a:stretch>
        </p:blipFill>
        <p:spPr bwMode="auto">
          <a:xfrm>
            <a:off x="1475656" y="548680"/>
            <a:ext cx="6192688" cy="6120680"/>
          </a:xfrm>
          <a:prstGeom prst="rect">
            <a:avLst/>
          </a:prstGeom>
          <a:noFill/>
        </p:spPr>
      </p:pic>
      <p:sp>
        <p:nvSpPr>
          <p:cNvPr id="653318" name="Text Box 6"/>
          <p:cNvSpPr txBox="1">
            <a:spLocks noChangeArrowheads="1"/>
          </p:cNvSpPr>
          <p:nvPr/>
        </p:nvSpPr>
        <p:spPr bwMode="auto">
          <a:xfrm>
            <a:off x="1403648" y="0"/>
            <a:ext cx="6589433" cy="523220"/>
          </a:xfrm>
          <a:prstGeom prst="rect">
            <a:avLst/>
          </a:prstGeom>
          <a:noFill/>
          <a:ln w="12700" algn="ctr">
            <a:noFill/>
            <a:miter lim="800000"/>
            <a:headEnd/>
            <a:tailEnd/>
          </a:ln>
          <a:effectLst/>
        </p:spPr>
        <p:txBody>
          <a:bodyPr wrap="none">
            <a:spAutoFit/>
          </a:bodyPr>
          <a:lstStyle/>
          <a:p>
            <a:r>
              <a:rPr lang="el-GR" sz="2800" b="1" dirty="0"/>
              <a:t>ΛΟΙΜΩΞΕΙΣ ΟΥΡΟΠΟΙΗΤΙΚΟΥ ΣΥΣΤΗΜΑΤΟΣ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Oval 2" descr="밝은 수직선"/>
          <p:cNvSpPr>
            <a:spLocks noChangeArrowheads="1"/>
          </p:cNvSpPr>
          <p:nvPr/>
        </p:nvSpPr>
        <p:spPr bwMode="auto">
          <a:xfrm>
            <a:off x="2514600" y="990600"/>
            <a:ext cx="5562600" cy="5295900"/>
          </a:xfrm>
          <a:prstGeom prst="ellipse">
            <a:avLst/>
          </a:prstGeom>
          <a:noFill/>
          <a:ln w="76200">
            <a:solidFill>
              <a:srgbClr val="FF0000"/>
            </a:solidFill>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endParaRPr lang="el-GR"/>
          </a:p>
        </p:txBody>
      </p:sp>
      <p:sp>
        <p:nvSpPr>
          <p:cNvPr id="202755" name="Oval 3" descr="밝은 수직선"/>
          <p:cNvSpPr>
            <a:spLocks noChangeArrowheads="1"/>
          </p:cNvSpPr>
          <p:nvPr/>
        </p:nvSpPr>
        <p:spPr bwMode="auto">
          <a:xfrm>
            <a:off x="1143000" y="990600"/>
            <a:ext cx="5562600" cy="5295900"/>
          </a:xfrm>
          <a:prstGeom prst="ellipse">
            <a:avLst/>
          </a:prstGeom>
          <a:noFill/>
          <a:ln w="76200">
            <a:solidFill>
              <a:srgbClr val="92D050"/>
            </a:solidFill>
            <a:round/>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wrap="none" anchor="ctr">
            <a:flatTx/>
          </a:bodyPr>
          <a:lstStyle/>
          <a:p>
            <a:pPr algn="ctr" latinLnBrk="1">
              <a:spcBef>
                <a:spcPct val="0"/>
              </a:spcBef>
            </a:pPr>
            <a:endParaRPr kumimoji="1" lang="el-GR" dirty="0">
              <a:solidFill>
                <a:srgbClr val="92D050"/>
              </a:solidFill>
              <a:latin typeface="Times New Roman" pitchFamily="18" charset="0"/>
              <a:ea typeface="굴림" pitchFamily="50" charset="-127"/>
            </a:endParaRPr>
          </a:p>
        </p:txBody>
      </p:sp>
      <p:sp>
        <p:nvSpPr>
          <p:cNvPr id="202756" name="Text Box 4"/>
          <p:cNvSpPr txBox="1">
            <a:spLocks noChangeArrowheads="1"/>
          </p:cNvSpPr>
          <p:nvPr/>
        </p:nvSpPr>
        <p:spPr bwMode="auto">
          <a:xfrm>
            <a:off x="5927725" y="323850"/>
            <a:ext cx="2232025" cy="579438"/>
          </a:xfrm>
          <a:prstGeom prst="rect">
            <a:avLst/>
          </a:prstGeom>
          <a:noFill/>
          <a:ln w="9525">
            <a:noFill/>
            <a:miter lim="800000"/>
            <a:headEnd/>
            <a:tailEnd/>
          </a:ln>
          <a:effectLst/>
        </p:spPr>
        <p:txBody>
          <a:bodyPr wrap="none">
            <a:spAutoFit/>
          </a:bodyPr>
          <a:lstStyle/>
          <a:p>
            <a:pPr latinLnBrk="1">
              <a:spcBef>
                <a:spcPct val="0"/>
              </a:spcBef>
            </a:pPr>
            <a:r>
              <a:rPr kumimoji="1" lang="el-GR" altLang="ko-KR" sz="3200" b="1" dirty="0">
                <a:solidFill>
                  <a:srgbClr val="FF0000"/>
                </a:solidFill>
                <a:effectLst>
                  <a:outerShdw blurRad="38100" dist="38100" dir="2700000" algn="tl">
                    <a:srgbClr val="000000"/>
                  </a:outerShdw>
                </a:effectLst>
                <a:latin typeface="Times New Roman" pitchFamily="18" charset="0"/>
              </a:rPr>
              <a:t>Αιματουρία</a:t>
            </a:r>
            <a:endParaRPr kumimoji="1" lang="en-US" altLang="ko-KR" sz="3200" b="1" dirty="0">
              <a:solidFill>
                <a:srgbClr val="FF0000"/>
              </a:solidFill>
              <a:effectLst>
                <a:outerShdw blurRad="38100" dist="38100" dir="2700000" algn="tl">
                  <a:srgbClr val="000000"/>
                </a:outerShdw>
              </a:effectLst>
              <a:latin typeface="Times New Roman" pitchFamily="18" charset="0"/>
              <a:ea typeface="굴림" pitchFamily="50" charset="-127"/>
            </a:endParaRPr>
          </a:p>
        </p:txBody>
      </p:sp>
      <p:sp>
        <p:nvSpPr>
          <p:cNvPr id="202757" name="Text Box 5"/>
          <p:cNvSpPr txBox="1">
            <a:spLocks noChangeArrowheads="1"/>
          </p:cNvSpPr>
          <p:nvPr/>
        </p:nvSpPr>
        <p:spPr bwMode="auto">
          <a:xfrm>
            <a:off x="914400" y="381000"/>
            <a:ext cx="2665413" cy="579438"/>
          </a:xfrm>
          <a:prstGeom prst="rect">
            <a:avLst/>
          </a:prstGeom>
          <a:noFill/>
          <a:ln w="9525">
            <a:noFill/>
            <a:miter lim="800000"/>
            <a:headEnd/>
            <a:tailEnd/>
          </a:ln>
          <a:effectLst/>
        </p:spPr>
        <p:txBody>
          <a:bodyPr wrap="none">
            <a:spAutoFit/>
          </a:bodyPr>
          <a:lstStyle/>
          <a:p>
            <a:pPr latinLnBrk="1">
              <a:spcBef>
                <a:spcPct val="0"/>
              </a:spcBef>
            </a:pPr>
            <a:r>
              <a:rPr kumimoji="1" lang="el-GR" altLang="ko-KR" sz="3200" b="1" dirty="0">
                <a:solidFill>
                  <a:srgbClr val="92D050"/>
                </a:solidFill>
                <a:effectLst>
                  <a:outerShdw blurRad="38100" dist="38100" dir="2700000" algn="tl">
                    <a:srgbClr val="000000"/>
                  </a:outerShdw>
                </a:effectLst>
                <a:latin typeface="Times New Roman" pitchFamily="18" charset="0"/>
              </a:rPr>
              <a:t>Πρωτεϊνουρία</a:t>
            </a:r>
            <a:endParaRPr kumimoji="1" lang="en-US" altLang="ko-KR" sz="3200" b="1" dirty="0">
              <a:solidFill>
                <a:srgbClr val="92D050"/>
              </a:solidFill>
              <a:effectLst>
                <a:outerShdw blurRad="38100" dist="38100" dir="2700000" algn="tl">
                  <a:srgbClr val="000000"/>
                </a:outerShdw>
              </a:effectLst>
              <a:latin typeface="Times New Roman" pitchFamily="18" charset="0"/>
              <a:ea typeface="굴림" pitchFamily="50" charset="-127"/>
            </a:endParaRPr>
          </a:p>
        </p:txBody>
      </p:sp>
      <p:sp>
        <p:nvSpPr>
          <p:cNvPr id="202758" name="Line 6"/>
          <p:cNvSpPr>
            <a:spLocks noChangeShapeType="1"/>
          </p:cNvSpPr>
          <p:nvPr/>
        </p:nvSpPr>
        <p:spPr bwMode="auto">
          <a:xfrm flipV="1">
            <a:off x="1763688" y="5013176"/>
            <a:ext cx="601216" cy="648072"/>
          </a:xfrm>
          <a:prstGeom prst="line">
            <a:avLst/>
          </a:prstGeom>
          <a:noFill/>
          <a:ln w="57150">
            <a:solidFill>
              <a:schemeClr val="tx1"/>
            </a:solidFill>
            <a:round/>
            <a:headEnd/>
            <a:tailEnd type="triangle" w="med" len="med"/>
          </a:ln>
          <a:effectLst/>
        </p:spPr>
        <p:txBody>
          <a:bodyPr/>
          <a:lstStyle/>
          <a:p>
            <a:endParaRPr lang="el-GR"/>
          </a:p>
        </p:txBody>
      </p:sp>
      <p:sp>
        <p:nvSpPr>
          <p:cNvPr id="202759" name="Text Box 7"/>
          <p:cNvSpPr txBox="1">
            <a:spLocks noChangeArrowheads="1"/>
          </p:cNvSpPr>
          <p:nvPr/>
        </p:nvSpPr>
        <p:spPr bwMode="auto">
          <a:xfrm>
            <a:off x="838200" y="5664200"/>
            <a:ext cx="2355850" cy="946150"/>
          </a:xfrm>
          <a:prstGeom prst="rect">
            <a:avLst/>
          </a:prstGeom>
          <a:noFill/>
          <a:ln w="9525">
            <a:noFill/>
            <a:miter lim="800000"/>
            <a:headEnd/>
            <a:tailEnd/>
          </a:ln>
          <a:effectLst/>
        </p:spPr>
        <p:txBody>
          <a:bodyPr wrap="none">
            <a:spAutoFit/>
          </a:bodyPr>
          <a:lstStyle/>
          <a:p>
            <a:pPr latinLnBrk="1">
              <a:spcBef>
                <a:spcPct val="0"/>
              </a:spcBef>
            </a:pPr>
            <a:r>
              <a:rPr kumimoji="1" lang="el-GR" altLang="ko-KR" sz="2800" b="1">
                <a:solidFill>
                  <a:schemeClr val="tx1"/>
                </a:solidFill>
                <a:latin typeface="Times New Roman" pitchFamily="18" charset="0"/>
              </a:rPr>
              <a:t>Μεμονωμένη</a:t>
            </a:r>
          </a:p>
          <a:p>
            <a:pPr latinLnBrk="1">
              <a:spcBef>
                <a:spcPct val="0"/>
              </a:spcBef>
            </a:pPr>
            <a:r>
              <a:rPr kumimoji="1" lang="el-GR" altLang="ko-KR" sz="2800" b="1">
                <a:solidFill>
                  <a:schemeClr val="tx1"/>
                </a:solidFill>
                <a:latin typeface="Times New Roman" pitchFamily="18" charset="0"/>
              </a:rPr>
              <a:t>Πρωτεϊνουρία</a:t>
            </a:r>
            <a:endParaRPr kumimoji="1" lang="en-US" altLang="ko-KR" sz="2800" b="1">
              <a:solidFill>
                <a:schemeClr val="tx1"/>
              </a:solidFill>
              <a:latin typeface="Times New Roman" pitchFamily="18" charset="0"/>
              <a:ea typeface="굴림" pitchFamily="50" charset="-127"/>
            </a:endParaRPr>
          </a:p>
        </p:txBody>
      </p:sp>
      <p:sp>
        <p:nvSpPr>
          <p:cNvPr id="202760" name="Line 8"/>
          <p:cNvSpPr>
            <a:spLocks noChangeShapeType="1"/>
          </p:cNvSpPr>
          <p:nvPr/>
        </p:nvSpPr>
        <p:spPr bwMode="auto">
          <a:xfrm flipH="1" flipV="1">
            <a:off x="7092280" y="4869160"/>
            <a:ext cx="864096" cy="792088"/>
          </a:xfrm>
          <a:prstGeom prst="line">
            <a:avLst/>
          </a:prstGeom>
          <a:noFill/>
          <a:ln w="57150">
            <a:solidFill>
              <a:schemeClr val="tx1"/>
            </a:solidFill>
            <a:round/>
            <a:headEnd/>
            <a:tailEnd type="triangle" w="med" len="med"/>
          </a:ln>
          <a:effectLst/>
        </p:spPr>
        <p:txBody>
          <a:bodyPr/>
          <a:lstStyle/>
          <a:p>
            <a:endParaRPr lang="el-GR"/>
          </a:p>
        </p:txBody>
      </p:sp>
      <p:sp>
        <p:nvSpPr>
          <p:cNvPr id="202761" name="Text Box 9"/>
          <p:cNvSpPr txBox="1">
            <a:spLocks noChangeArrowheads="1"/>
          </p:cNvSpPr>
          <p:nvPr/>
        </p:nvSpPr>
        <p:spPr bwMode="auto">
          <a:xfrm>
            <a:off x="6953250" y="5661025"/>
            <a:ext cx="2273300" cy="946150"/>
          </a:xfrm>
          <a:prstGeom prst="rect">
            <a:avLst/>
          </a:prstGeom>
          <a:noFill/>
          <a:ln w="9525">
            <a:noFill/>
            <a:miter lim="800000"/>
            <a:headEnd/>
            <a:tailEnd/>
          </a:ln>
          <a:effectLst/>
        </p:spPr>
        <p:txBody>
          <a:bodyPr wrap="none">
            <a:spAutoFit/>
          </a:bodyPr>
          <a:lstStyle/>
          <a:p>
            <a:pPr latinLnBrk="1">
              <a:spcBef>
                <a:spcPct val="0"/>
              </a:spcBef>
            </a:pPr>
            <a:r>
              <a:rPr kumimoji="1" lang="el-GR" altLang="ko-KR" sz="2800" b="1">
                <a:solidFill>
                  <a:schemeClr val="tx1"/>
                </a:solidFill>
                <a:latin typeface="Times New Roman" pitchFamily="18" charset="0"/>
              </a:rPr>
              <a:t>Μεμονωμένη </a:t>
            </a:r>
          </a:p>
          <a:p>
            <a:pPr latinLnBrk="1">
              <a:spcBef>
                <a:spcPct val="0"/>
              </a:spcBef>
            </a:pPr>
            <a:r>
              <a:rPr kumimoji="1" lang="el-GR" altLang="ko-KR" sz="2800" b="1">
                <a:solidFill>
                  <a:schemeClr val="tx1"/>
                </a:solidFill>
                <a:latin typeface="Times New Roman" pitchFamily="18" charset="0"/>
              </a:rPr>
              <a:t>Αιματουρία</a:t>
            </a:r>
            <a:endParaRPr kumimoji="1" lang="en-US" altLang="ko-KR" sz="2800" b="1">
              <a:solidFill>
                <a:schemeClr val="tx1"/>
              </a:solidFill>
              <a:latin typeface="Times New Roman" pitchFamily="18" charset="0"/>
              <a:ea typeface="굴림" pitchFamily="50" charset="-127"/>
            </a:endParaRPr>
          </a:p>
        </p:txBody>
      </p:sp>
      <p:pic>
        <p:nvPicPr>
          <p:cNvPr id="202762" name="Picture 10" descr="MGP"/>
          <p:cNvPicPr>
            <a:picLocks noChangeAspect="1" noChangeArrowheads="1"/>
          </p:cNvPicPr>
          <p:nvPr/>
        </p:nvPicPr>
        <p:blipFill>
          <a:blip r:embed="rId3" cstate="print"/>
          <a:srcRect/>
          <a:stretch>
            <a:fillRect/>
          </a:stretch>
        </p:blipFill>
        <p:spPr bwMode="auto">
          <a:xfrm>
            <a:off x="3162300" y="2178050"/>
            <a:ext cx="2819400" cy="2500313"/>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827584" y="3732808"/>
            <a:ext cx="7344816" cy="1917700"/>
          </a:xfrm>
          <a:prstGeom prst="rect">
            <a:avLst/>
          </a:prstGeom>
          <a:noFill/>
          <a:ln w="9525">
            <a:noFill/>
            <a:miter lim="800000"/>
            <a:headEnd/>
            <a:tailEnd/>
          </a:ln>
        </p:spPr>
      </p:pic>
      <p:sp>
        <p:nvSpPr>
          <p:cNvPr id="4" name="Title 3"/>
          <p:cNvSpPr>
            <a:spLocks noGrp="1"/>
          </p:cNvSpPr>
          <p:nvPr>
            <p:ph type="title"/>
          </p:nvPr>
        </p:nvSpPr>
        <p:spPr>
          <a:xfrm>
            <a:off x="323528" y="548680"/>
            <a:ext cx="8229600" cy="1143000"/>
          </a:xfrm>
        </p:spPr>
        <p:txBody>
          <a:bodyPr>
            <a:noAutofit/>
          </a:bodyPr>
          <a:lstStyle/>
          <a:p>
            <a:r>
              <a:rPr lang="el-GR" sz="3600" dirty="0" smtClean="0"/>
              <a:t>ΜΑΚΡΟΣΚΟΠΙΚΗ ΑΙΜΑΤΟΥΡΙΑ ΚΑΙ ΛΕΥΚΩΜΑΤΟΥΡΙΑ</a:t>
            </a:r>
            <a:endParaRPr lang="el-GR" sz="3600" dirty="0"/>
          </a:p>
        </p:txBody>
      </p:sp>
      <p:graphicFrame>
        <p:nvGraphicFramePr>
          <p:cNvPr id="5" name="Table 4"/>
          <p:cNvGraphicFramePr>
            <a:graphicFrameLocks noGrp="1"/>
          </p:cNvGraphicFramePr>
          <p:nvPr/>
        </p:nvGraphicFramePr>
        <p:xfrm>
          <a:off x="827584" y="2060848"/>
          <a:ext cx="7416824" cy="1737360"/>
        </p:xfrm>
        <a:graphic>
          <a:graphicData uri="http://schemas.openxmlformats.org/drawingml/2006/table">
            <a:tbl>
              <a:tblPr firstRow="1" bandRow="1">
                <a:tableStyleId>{2D5ABB26-0587-4C30-8999-92F81FD0307C}</a:tableStyleId>
              </a:tblPr>
              <a:tblGrid>
                <a:gridCol w="1327222"/>
                <a:gridCol w="791872"/>
                <a:gridCol w="1059546"/>
                <a:gridCol w="1059546"/>
                <a:gridCol w="975622"/>
                <a:gridCol w="1174943"/>
                <a:gridCol w="1028073"/>
              </a:tblGrid>
              <a:tr h="370840">
                <a:tc>
                  <a:txBody>
                    <a:bodyPr/>
                    <a:lstStyle/>
                    <a:p>
                      <a:r>
                        <a:rPr lang="el-GR" sz="2400" dirty="0" smtClean="0"/>
                        <a:t>αίμα(</a:t>
                      </a:r>
                      <a:r>
                        <a:rPr lang="en-US" sz="2400" dirty="0" smtClean="0"/>
                        <a:t>ml)</a:t>
                      </a:r>
                      <a:endParaRPr lang="el-GR" sz="2400" b="1" dirty="0"/>
                    </a:p>
                  </a:txBody>
                  <a:tcPr/>
                </a:tc>
                <a:tc>
                  <a:txBody>
                    <a:bodyPr/>
                    <a:lstStyle/>
                    <a:p>
                      <a:pPr algn="ctr"/>
                      <a:r>
                        <a:rPr lang="el-GR" sz="2400" dirty="0" smtClean="0"/>
                        <a:t>0,5</a:t>
                      </a:r>
                      <a:endParaRPr lang="el-GR" sz="2400" b="1" dirty="0"/>
                    </a:p>
                  </a:txBody>
                  <a:tcPr/>
                </a:tc>
                <a:tc>
                  <a:txBody>
                    <a:bodyPr/>
                    <a:lstStyle/>
                    <a:p>
                      <a:pPr algn="ctr"/>
                      <a:r>
                        <a:rPr lang="el-GR" sz="2400" dirty="0" smtClean="0"/>
                        <a:t>1</a:t>
                      </a:r>
                      <a:endParaRPr lang="el-GR" sz="2400" b="1" dirty="0"/>
                    </a:p>
                  </a:txBody>
                  <a:tcPr/>
                </a:tc>
                <a:tc>
                  <a:txBody>
                    <a:bodyPr/>
                    <a:lstStyle/>
                    <a:p>
                      <a:pPr algn="ctr"/>
                      <a:r>
                        <a:rPr lang="el-GR" sz="2400" dirty="0" smtClean="0"/>
                        <a:t>4</a:t>
                      </a:r>
                      <a:endParaRPr lang="el-GR" sz="2400" b="1" dirty="0"/>
                    </a:p>
                  </a:txBody>
                  <a:tcPr/>
                </a:tc>
                <a:tc>
                  <a:txBody>
                    <a:bodyPr/>
                    <a:lstStyle/>
                    <a:p>
                      <a:pPr algn="ctr"/>
                      <a:r>
                        <a:rPr lang="el-GR" sz="2400" dirty="0" smtClean="0"/>
                        <a:t>5</a:t>
                      </a:r>
                      <a:endParaRPr lang="el-GR" sz="2400" b="1" dirty="0"/>
                    </a:p>
                  </a:txBody>
                  <a:tcPr/>
                </a:tc>
                <a:tc>
                  <a:txBody>
                    <a:bodyPr/>
                    <a:lstStyle/>
                    <a:p>
                      <a:pPr algn="ctr"/>
                      <a:r>
                        <a:rPr lang="el-GR" sz="2400" dirty="0" smtClean="0"/>
                        <a:t>7</a:t>
                      </a:r>
                      <a:endParaRPr lang="el-GR" sz="2400" b="1" dirty="0"/>
                    </a:p>
                  </a:txBody>
                  <a:tcPr/>
                </a:tc>
                <a:tc>
                  <a:txBody>
                    <a:bodyPr/>
                    <a:lstStyle/>
                    <a:p>
                      <a:pPr algn="ctr"/>
                      <a:r>
                        <a:rPr lang="el-GR" sz="2400" dirty="0" smtClean="0"/>
                        <a:t>10</a:t>
                      </a:r>
                      <a:endParaRPr lang="el-GR" sz="2400" b="1" dirty="0"/>
                    </a:p>
                  </a:txBody>
                  <a:tcPr/>
                </a:tc>
              </a:tr>
              <a:tr h="370840">
                <a:tc>
                  <a:txBody>
                    <a:bodyPr/>
                    <a:lstStyle/>
                    <a:p>
                      <a:r>
                        <a:rPr lang="el-GR" sz="2400" dirty="0" smtClean="0"/>
                        <a:t>λεύκ</a:t>
                      </a:r>
                      <a:endParaRPr lang="el-GR" sz="2400" b="1" dirty="0"/>
                    </a:p>
                  </a:txBody>
                  <a:tcPr/>
                </a:tc>
                <a:tc>
                  <a:txBody>
                    <a:bodyPr/>
                    <a:lstStyle/>
                    <a:p>
                      <a:pPr algn="ctr"/>
                      <a:r>
                        <a:rPr lang="el-GR" sz="2400" dirty="0" smtClean="0"/>
                        <a:t>-</a:t>
                      </a:r>
                      <a:endParaRPr lang="el-GR" sz="2400" b="1" dirty="0"/>
                    </a:p>
                  </a:txBody>
                  <a:tcPr/>
                </a:tc>
                <a:tc>
                  <a:txBody>
                    <a:bodyPr/>
                    <a:lstStyle/>
                    <a:p>
                      <a:pPr algn="ctr"/>
                      <a:r>
                        <a:rPr lang="el-GR" sz="2400" dirty="0" smtClean="0"/>
                        <a:t>-</a:t>
                      </a:r>
                      <a:endParaRPr lang="el-GR" sz="2400" b="1" dirty="0"/>
                    </a:p>
                  </a:txBody>
                  <a:tcPr/>
                </a:tc>
                <a:tc>
                  <a:txBody>
                    <a:bodyPr/>
                    <a:lstStyle/>
                    <a:p>
                      <a:pPr algn="ctr"/>
                      <a:r>
                        <a:rPr lang="el-GR" sz="2400" dirty="0" smtClean="0"/>
                        <a:t>-</a:t>
                      </a:r>
                      <a:endParaRPr lang="el-GR" sz="2400" b="1" dirty="0"/>
                    </a:p>
                  </a:txBody>
                  <a:tcPr/>
                </a:tc>
                <a:tc>
                  <a:txBody>
                    <a:bodyPr/>
                    <a:lstStyle/>
                    <a:p>
                      <a:pPr algn="ctr"/>
                      <a:r>
                        <a:rPr lang="el-GR" sz="2400" dirty="0" smtClean="0"/>
                        <a:t>-/ίχνη</a:t>
                      </a:r>
                      <a:endParaRPr lang="el-GR" sz="2400" b="1" dirty="0"/>
                    </a:p>
                  </a:txBody>
                  <a:tcPr/>
                </a:tc>
                <a:tc>
                  <a:txBody>
                    <a:bodyPr/>
                    <a:lstStyle/>
                    <a:p>
                      <a:pPr algn="ctr"/>
                      <a:r>
                        <a:rPr lang="el-GR" sz="2400" dirty="0" smtClean="0"/>
                        <a:t>ίχνη/1+</a:t>
                      </a:r>
                      <a:endParaRPr lang="el-GR" sz="2400" b="1" dirty="0"/>
                    </a:p>
                  </a:txBody>
                  <a:tcPr/>
                </a:tc>
                <a:tc>
                  <a:txBody>
                    <a:bodyPr/>
                    <a:lstStyle/>
                    <a:p>
                      <a:pPr algn="ctr"/>
                      <a:r>
                        <a:rPr lang="el-GR" sz="2400" dirty="0" smtClean="0"/>
                        <a:t>1+</a:t>
                      </a:r>
                      <a:endParaRPr lang="el-GR" sz="2400" b="1" dirty="0"/>
                    </a:p>
                  </a:txBody>
                  <a:tcPr/>
                </a:tc>
              </a:tr>
              <a:tr h="370840">
                <a:tc>
                  <a:txBody>
                    <a:bodyPr/>
                    <a:lstStyle/>
                    <a:p>
                      <a:r>
                        <a:rPr lang="el-GR" sz="2400" dirty="0" smtClean="0"/>
                        <a:t>Η</a:t>
                      </a:r>
                      <a:r>
                        <a:rPr lang="en-US" sz="2400" dirty="0" smtClean="0"/>
                        <a:t>b</a:t>
                      </a:r>
                      <a:endParaRPr lang="el-GR" sz="2400" b="1" dirty="0"/>
                    </a:p>
                  </a:txBody>
                  <a:tcPr/>
                </a:tc>
                <a:tc>
                  <a:txBody>
                    <a:bodyPr/>
                    <a:lstStyle/>
                    <a:p>
                      <a:pPr algn="ctr"/>
                      <a:r>
                        <a:rPr lang="el-GR" sz="2400" dirty="0" smtClean="0"/>
                        <a:t>3+</a:t>
                      </a:r>
                      <a:endParaRPr lang="el-GR" sz="2400" b="1" dirty="0"/>
                    </a:p>
                  </a:txBody>
                  <a:tcPr/>
                </a:tc>
                <a:tc>
                  <a:txBody>
                    <a:bodyPr/>
                    <a:lstStyle/>
                    <a:p>
                      <a:pPr algn="ctr"/>
                      <a:r>
                        <a:rPr lang="el-GR" sz="2400" dirty="0" smtClean="0"/>
                        <a:t>3+</a:t>
                      </a:r>
                      <a:endParaRPr lang="el-GR" sz="2400" b="1" dirty="0"/>
                    </a:p>
                  </a:txBody>
                  <a:tcPr/>
                </a:tc>
                <a:tc>
                  <a:txBody>
                    <a:bodyPr/>
                    <a:lstStyle/>
                    <a:p>
                      <a:pPr algn="ctr"/>
                      <a:r>
                        <a:rPr lang="el-GR" sz="2400" dirty="0" smtClean="0"/>
                        <a:t>3+</a:t>
                      </a: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t>4+</a:t>
                      </a:r>
                    </a:p>
                    <a:p>
                      <a:pPr algn="ctr"/>
                      <a:endParaRPr lang="el-GR" sz="2400" b="1" dirty="0"/>
                    </a:p>
                  </a:txBody>
                  <a:tcPr/>
                </a:tc>
                <a:tc>
                  <a:txBody>
                    <a:bodyPr/>
                    <a:lstStyle/>
                    <a:p>
                      <a:pPr algn="ctr"/>
                      <a:r>
                        <a:rPr lang="el-GR" sz="2400" dirty="0" smtClean="0"/>
                        <a:t>4+</a:t>
                      </a:r>
                      <a:endParaRPr lang="el-GR" sz="2400" b="1" dirty="0"/>
                    </a:p>
                  </a:txBody>
                  <a:tcPr/>
                </a:tc>
                <a:tc>
                  <a:txBody>
                    <a:bodyPr/>
                    <a:lstStyle/>
                    <a:p>
                      <a:pPr algn="ctr"/>
                      <a:r>
                        <a:rPr lang="el-GR" sz="2400" dirty="0" smtClean="0"/>
                        <a:t>4+</a:t>
                      </a:r>
                      <a:endParaRPr lang="el-GR" sz="2400"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a:xfrm>
            <a:off x="4644008" y="6021288"/>
            <a:ext cx="4114800" cy="365125"/>
          </a:xfrm>
        </p:spPr>
        <p:txBody>
          <a:bodyPr/>
          <a:lstStyle/>
          <a:p>
            <a:r>
              <a:rPr lang="en-US" sz="2800" dirty="0" smtClean="0"/>
              <a:t>Arch Intern Med 1994</a:t>
            </a:r>
            <a:endParaRPr lang="el-GR" sz="2800" dirty="0" smtClean="0"/>
          </a:p>
          <a:p>
            <a:fld id="{892057F0-1B80-4DD3-8509-1AEAE9D812C6}" type="slidenum">
              <a:rPr lang="el-GR" smtClean="0"/>
              <a:pPr/>
              <a:t>23</a:t>
            </a:fld>
            <a:endParaRPr lang="el-GR" dirty="0"/>
          </a:p>
        </p:txBody>
      </p:sp>
      <p:sp>
        <p:nvSpPr>
          <p:cNvPr id="17410" name="Rectangle 2"/>
          <p:cNvSpPr>
            <a:spLocks noGrp="1" noChangeArrowheads="1"/>
          </p:cNvSpPr>
          <p:nvPr>
            <p:ph type="title"/>
          </p:nvPr>
        </p:nvSpPr>
        <p:spPr>
          <a:noFill/>
          <a:ln/>
        </p:spPr>
        <p:txBody>
          <a:bodyPr>
            <a:normAutofit/>
          </a:bodyPr>
          <a:lstStyle/>
          <a:p>
            <a:r>
              <a:rPr lang="el-GR" sz="3600" dirty="0"/>
              <a:t>ΑΙΜΑΤΟΥΡΙΑ ΚΑΙ ΑΝΤΙΠΗΚΤΙΚΑ</a:t>
            </a:r>
          </a:p>
        </p:txBody>
      </p:sp>
      <p:sp>
        <p:nvSpPr>
          <p:cNvPr id="17411" name="Rectangle 3"/>
          <p:cNvSpPr>
            <a:spLocks noGrp="1" noChangeArrowheads="1"/>
          </p:cNvSpPr>
          <p:nvPr>
            <p:ph type="body" idx="1"/>
          </p:nvPr>
        </p:nvSpPr>
        <p:spPr>
          <a:xfrm>
            <a:off x="395536" y="1268760"/>
            <a:ext cx="8229600" cy="3773016"/>
          </a:xfrm>
          <a:noFill/>
          <a:ln/>
        </p:spPr>
        <p:txBody>
          <a:bodyPr>
            <a:noAutofit/>
          </a:bodyPr>
          <a:lstStyle/>
          <a:p>
            <a:pPr marL="0" indent="192088" algn="just">
              <a:buFontTx/>
              <a:buNone/>
            </a:pPr>
            <a:r>
              <a:rPr lang="el-GR" sz="2800" dirty="0" smtClean="0"/>
              <a:t>Προοπτική </a:t>
            </a:r>
            <a:r>
              <a:rPr lang="el-GR" sz="2800" dirty="0"/>
              <a:t>μελέτη </a:t>
            </a:r>
            <a:r>
              <a:rPr lang="el-GR" sz="2800" dirty="0" smtClean="0"/>
              <a:t>σε 243 ασθενείς υπό </a:t>
            </a:r>
            <a:r>
              <a:rPr lang="el-GR" sz="2800" dirty="0"/>
              <a:t>βαρφαρίνη </a:t>
            </a:r>
            <a:r>
              <a:rPr lang="el-GR" sz="2800" dirty="0" smtClean="0"/>
              <a:t>:</a:t>
            </a:r>
            <a:endParaRPr lang="el-GR" sz="2800" dirty="0"/>
          </a:p>
          <a:p>
            <a:pPr marL="0" lvl="2" indent="273050" algn="just"/>
            <a:r>
              <a:rPr lang="el-GR" sz="2800" dirty="0" smtClean="0"/>
              <a:t>ίδια συχνότητα αιματουρίας</a:t>
            </a:r>
          </a:p>
          <a:p>
            <a:pPr marL="0" lvl="2" indent="273050" algn="just"/>
            <a:r>
              <a:rPr lang="el-GR" sz="2800" dirty="0" smtClean="0"/>
              <a:t>81</a:t>
            </a:r>
            <a:r>
              <a:rPr lang="el-GR" sz="2800" dirty="0"/>
              <a:t>% αίτιο </a:t>
            </a:r>
            <a:r>
              <a:rPr lang="el-GR" sz="2800" dirty="0" smtClean="0"/>
              <a:t>το </a:t>
            </a:r>
            <a:r>
              <a:rPr lang="el-GR" sz="2800" dirty="0"/>
              <a:t>ουροποιητικό (λοίμωξη, νέκρωση θηλών, κύστεις νεφρών, κακοήθειες</a:t>
            </a:r>
            <a:r>
              <a:rPr lang="el-GR" sz="2800" dirty="0" smtClean="0"/>
              <a:t>)</a:t>
            </a:r>
          </a:p>
          <a:p>
            <a:pPr marL="0" lvl="2" indent="273050" algn="just">
              <a:buNone/>
            </a:pPr>
            <a:r>
              <a:rPr lang="el-GR" sz="2800" dirty="0" smtClean="0"/>
              <a:t> Τυχόν ύπαρξη αιματουρίας σε ασθενείς που υποβάλλονται σε αντιπηκτική αγωγή πρέπει γενικώς να διερευνάται κατά τον ίδιο τρόπο, όπως στους άλλους ασθενείς, εκτός και αν υπάρχει ένδειξη αιμορραγίας από πολλά όργανα με ταυτόχρονα σημαντικά διαταραγμένες τις δοκιμασίες πήξεως.</a:t>
            </a:r>
            <a:endParaRPr lang="el-GR" sz="2800" dirty="0"/>
          </a:p>
        </p:txBody>
      </p:sp>
      <p:cxnSp>
        <p:nvCxnSpPr>
          <p:cNvPr id="7" name="Straight Connector 6"/>
          <p:cNvCxnSpPr/>
          <p:nvPr/>
        </p:nvCxnSpPr>
        <p:spPr>
          <a:xfrm>
            <a:off x="611560" y="5877272"/>
            <a:ext cx="8064896"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 Θέση αριθμού διαφάνειας"/>
          <p:cNvSpPr>
            <a:spLocks noGrp="1"/>
          </p:cNvSpPr>
          <p:nvPr>
            <p:ph type="sldNum" sz="quarter" idx="12"/>
          </p:nvPr>
        </p:nvSpPr>
        <p:spPr/>
        <p:txBody>
          <a:bodyPr/>
          <a:lstStyle/>
          <a:p>
            <a:fld id="{EB98DE52-0B72-4800-897E-B8F28EB0933D}" type="slidenum">
              <a:rPr lang="el-GR"/>
              <a:pPr/>
              <a:t>24</a:t>
            </a:fld>
            <a:endParaRPr lang="el-GR"/>
          </a:p>
        </p:txBody>
      </p:sp>
      <p:sp>
        <p:nvSpPr>
          <p:cNvPr id="44034" name="Rectangle 2"/>
          <p:cNvSpPr>
            <a:spLocks noGrp="1" noChangeArrowheads="1"/>
          </p:cNvSpPr>
          <p:nvPr>
            <p:ph type="title"/>
          </p:nvPr>
        </p:nvSpPr>
        <p:spPr>
          <a:noFill/>
          <a:ln/>
        </p:spPr>
        <p:txBody>
          <a:bodyPr>
            <a:normAutofit fontScale="90000"/>
          </a:bodyPr>
          <a:lstStyle/>
          <a:p>
            <a:r>
              <a:rPr lang="el-GR" sz="4000" b="1" dirty="0" smtClean="0"/>
              <a:t>ΥΠΕΡΑΣΒΕΣΤΙΟΥΡΙΑ ΚΑΙ ΥΠΕΡΟΥΡΙ</a:t>
            </a:r>
            <a:r>
              <a:rPr lang="en-US" sz="4000" b="1" dirty="0" smtClean="0"/>
              <a:t>X</a:t>
            </a:r>
            <a:r>
              <a:rPr lang="el-GR" sz="4000" b="1" dirty="0" smtClean="0"/>
              <a:t>ΟΥΡΙΑ</a:t>
            </a:r>
            <a:endParaRPr lang="el-GR" sz="4000" b="1" dirty="0"/>
          </a:p>
        </p:txBody>
      </p:sp>
      <p:sp>
        <p:nvSpPr>
          <p:cNvPr id="44035" name="Rectangle 3"/>
          <p:cNvSpPr>
            <a:spLocks noGrp="1" noChangeArrowheads="1"/>
          </p:cNvSpPr>
          <p:nvPr>
            <p:ph type="body" idx="1"/>
          </p:nvPr>
        </p:nvSpPr>
        <p:spPr>
          <a:xfrm>
            <a:off x="467544" y="1340768"/>
            <a:ext cx="8229600" cy="4525963"/>
          </a:xfrm>
          <a:noFill/>
          <a:ln/>
        </p:spPr>
        <p:txBody>
          <a:bodyPr>
            <a:noAutofit/>
          </a:bodyPr>
          <a:lstStyle/>
          <a:p>
            <a:pPr marL="0" indent="192088" algn="just"/>
            <a:r>
              <a:rPr lang="el-GR" sz="2800" dirty="0" smtClean="0"/>
              <a:t>Η υπερασβεστιουρία και η υπερουρι</a:t>
            </a:r>
            <a:r>
              <a:rPr lang="en-US" sz="2800" dirty="0" smtClean="0"/>
              <a:t>x</a:t>
            </a:r>
            <a:r>
              <a:rPr lang="el-GR" sz="2800" dirty="0" smtClean="0"/>
              <a:t>ουρία είναι συχνό αίτιο εξωσπειραματικής ενδονεφρικής μεμονωμένης αιματουρίας</a:t>
            </a:r>
          </a:p>
          <a:p>
            <a:pPr marL="0" indent="192088" algn="just"/>
            <a:r>
              <a:rPr lang="el-GR" sz="2800" dirty="0" smtClean="0"/>
              <a:t>Παιδιά με μεμονωμένη μικροσκοπική αιματουρία έχουν:</a:t>
            </a:r>
          </a:p>
          <a:p>
            <a:pPr marL="457200" lvl="3" indent="192088" algn="just">
              <a:buFont typeface="Wingdings" pitchFamily="2" charset="2"/>
              <a:buChar char="Ø"/>
            </a:pPr>
            <a:r>
              <a:rPr lang="el-GR" sz="2800" dirty="0" smtClean="0"/>
              <a:t>30 – 35 % υπερασβεστιουρία</a:t>
            </a:r>
          </a:p>
          <a:p>
            <a:pPr marL="457200" lvl="3" indent="192088" algn="just">
              <a:buFont typeface="Wingdings" pitchFamily="2" charset="2"/>
              <a:buChar char="Ø"/>
            </a:pPr>
            <a:r>
              <a:rPr lang="el-GR" sz="2800" dirty="0" smtClean="0"/>
              <a:t>5 – 20 % υπερουριχουρία</a:t>
            </a:r>
          </a:p>
          <a:p>
            <a:pPr marL="457200" lvl="3" indent="192088" algn="just">
              <a:buFont typeface="Wingdings" pitchFamily="2" charset="2"/>
              <a:buChar char="Ø"/>
            </a:pPr>
            <a:r>
              <a:rPr lang="el-GR" sz="2800" dirty="0" smtClean="0"/>
              <a:t>40 – 70 % θετικό κληρονομικό λιθίασης</a:t>
            </a:r>
          </a:p>
          <a:p>
            <a:pPr marL="0" indent="192088" algn="just"/>
            <a:r>
              <a:rPr lang="el-GR" sz="2800" dirty="0" smtClean="0"/>
              <a:t>Πιθανοί </a:t>
            </a:r>
            <a:r>
              <a:rPr lang="el-GR" sz="2800" dirty="0"/>
              <a:t>μηχανισμοί της </a:t>
            </a:r>
            <a:r>
              <a:rPr lang="el-GR" sz="2800" dirty="0" smtClean="0"/>
              <a:t>αιματουρίας: βλάβη </a:t>
            </a:r>
            <a:r>
              <a:rPr lang="el-GR" sz="2800" dirty="0"/>
              <a:t>των επιθηλιακών κυττάρων των σωληναρίων από μικροκρυστάλλους </a:t>
            </a:r>
            <a:r>
              <a:rPr lang="en-US" sz="2800" dirty="0"/>
              <a:t>Ca</a:t>
            </a:r>
            <a:r>
              <a:rPr lang="el-GR" sz="2800"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438150" y="0"/>
            <a:ext cx="8229600" cy="1139825"/>
          </a:xfrm>
        </p:spPr>
        <p:txBody>
          <a:bodyPr/>
          <a:lstStyle/>
          <a:p>
            <a:r>
              <a:rPr lang="el-GR" sz="4000" dirty="0">
                <a:latin typeface="+mn-lt"/>
              </a:rPr>
              <a:t>ΣΥΜΠΤΩΜΑΤΙΚΗ ΑΙΜΑΤΟΥΡΙΑ</a:t>
            </a:r>
          </a:p>
        </p:txBody>
      </p:sp>
      <p:sp>
        <p:nvSpPr>
          <p:cNvPr id="614404" name="Rectangle 4"/>
          <p:cNvSpPr>
            <a:spLocks noGrp="1" noChangeArrowheads="1"/>
          </p:cNvSpPr>
          <p:nvPr>
            <p:ph type="body" sz="half" idx="1"/>
          </p:nvPr>
        </p:nvSpPr>
        <p:spPr>
          <a:xfrm>
            <a:off x="133350" y="1181100"/>
            <a:ext cx="4438650" cy="5676900"/>
          </a:xfrm>
        </p:spPr>
        <p:txBody>
          <a:bodyPr>
            <a:normAutofit/>
          </a:bodyPr>
          <a:lstStyle/>
          <a:p>
            <a:pPr>
              <a:lnSpc>
                <a:spcPct val="90000"/>
              </a:lnSpc>
              <a:buFont typeface="Wingdings" pitchFamily="2" charset="2"/>
              <a:buNone/>
            </a:pPr>
            <a:r>
              <a:rPr lang="el-GR" sz="2400" dirty="0" smtClean="0"/>
              <a:t>πόνος (κωλικός, κοιλιακό άλγος, οσφυαλγία)</a:t>
            </a:r>
          </a:p>
          <a:p>
            <a:pPr>
              <a:lnSpc>
                <a:spcPct val="90000"/>
              </a:lnSpc>
              <a:buFont typeface="Wingdings" pitchFamily="2" charset="2"/>
              <a:buNone/>
            </a:pPr>
            <a:endParaRPr lang="el-GR" sz="2000" dirty="0" smtClean="0"/>
          </a:p>
          <a:p>
            <a:pPr>
              <a:lnSpc>
                <a:spcPct val="90000"/>
              </a:lnSpc>
              <a:buFont typeface="Wingdings" pitchFamily="2" charset="2"/>
              <a:buNone/>
            </a:pPr>
            <a:r>
              <a:rPr lang="el-GR" sz="2400" dirty="0" smtClean="0"/>
              <a:t>δυσουρικά ενοχλήματα</a:t>
            </a:r>
          </a:p>
          <a:p>
            <a:pPr>
              <a:buFont typeface="Wingdings" pitchFamily="2" charset="2"/>
              <a:buNone/>
            </a:pPr>
            <a:r>
              <a:rPr lang="en-US" sz="2400" dirty="0" smtClean="0"/>
              <a:t>±</a:t>
            </a:r>
            <a:r>
              <a:rPr lang="el-GR" sz="2400" dirty="0" smtClean="0"/>
              <a:t> πυρετός</a:t>
            </a:r>
          </a:p>
          <a:p>
            <a:pPr>
              <a:lnSpc>
                <a:spcPct val="90000"/>
              </a:lnSpc>
              <a:buFont typeface="Wingdings" pitchFamily="2" charset="2"/>
              <a:buNone/>
            </a:pPr>
            <a:r>
              <a:rPr lang="el-GR" sz="2400" dirty="0" smtClean="0"/>
              <a:t>λοίμωξη αναπνευστικού</a:t>
            </a:r>
          </a:p>
          <a:p>
            <a:pPr>
              <a:lnSpc>
                <a:spcPct val="80000"/>
              </a:lnSpc>
              <a:buFont typeface="Wingdings" pitchFamily="2" charset="2"/>
              <a:buNone/>
            </a:pPr>
            <a:endParaRPr lang="el-GR" sz="1600" dirty="0" smtClean="0"/>
          </a:p>
          <a:p>
            <a:pPr>
              <a:lnSpc>
                <a:spcPct val="110000"/>
              </a:lnSpc>
              <a:buFont typeface="Wingdings" pitchFamily="2" charset="2"/>
              <a:buNone/>
            </a:pPr>
            <a:r>
              <a:rPr lang="el-GR" sz="2400" dirty="0" smtClean="0"/>
              <a:t>υπέρταση – οίδημα</a:t>
            </a:r>
          </a:p>
          <a:p>
            <a:pPr>
              <a:lnSpc>
                <a:spcPct val="90000"/>
              </a:lnSpc>
              <a:buFont typeface="Wingdings" pitchFamily="2" charset="2"/>
              <a:buNone/>
            </a:pPr>
            <a:r>
              <a:rPr lang="el-GR" sz="2400" dirty="0" smtClean="0"/>
              <a:t>Εξάνθημα, αρθριτίδα</a:t>
            </a:r>
          </a:p>
          <a:p>
            <a:pPr>
              <a:lnSpc>
                <a:spcPct val="90000"/>
              </a:lnSpc>
              <a:buFont typeface="Wingdings" pitchFamily="2" charset="2"/>
              <a:buNone/>
            </a:pPr>
            <a:r>
              <a:rPr lang="el-GR" sz="2400" dirty="0" smtClean="0"/>
              <a:t>διαταραχές ακοής</a:t>
            </a:r>
          </a:p>
          <a:p>
            <a:pPr>
              <a:lnSpc>
                <a:spcPct val="90000"/>
              </a:lnSpc>
              <a:buFont typeface="Wingdings" pitchFamily="2" charset="2"/>
              <a:buNone/>
            </a:pPr>
            <a:r>
              <a:rPr lang="el-GR" sz="2400" dirty="0" smtClean="0"/>
              <a:t>Κολπική μαρμαρυγή                </a:t>
            </a:r>
          </a:p>
          <a:p>
            <a:pPr>
              <a:lnSpc>
                <a:spcPct val="90000"/>
              </a:lnSpc>
              <a:buFont typeface="Wingdings" pitchFamily="2" charset="2"/>
              <a:buNone/>
            </a:pPr>
            <a:r>
              <a:rPr lang="el-GR" sz="2400" dirty="0" smtClean="0"/>
              <a:t>απώλεια βάρους</a:t>
            </a:r>
          </a:p>
          <a:p>
            <a:pPr>
              <a:lnSpc>
                <a:spcPct val="90000"/>
              </a:lnSpc>
              <a:buFont typeface="Wingdings" pitchFamily="2" charset="2"/>
              <a:buNone/>
            </a:pPr>
            <a:r>
              <a:rPr lang="el-GR" sz="2400" dirty="0" smtClean="0"/>
              <a:t>αναλγητικά, αλκοόλ</a:t>
            </a:r>
            <a:endParaRPr lang="en-US" sz="2400" dirty="0" smtClean="0"/>
          </a:p>
          <a:p>
            <a:pPr>
              <a:lnSpc>
                <a:spcPct val="90000"/>
              </a:lnSpc>
              <a:buFont typeface="Wingdings" pitchFamily="2" charset="2"/>
              <a:buNone/>
            </a:pPr>
            <a:r>
              <a:rPr lang="el-GR" sz="2400" dirty="0" smtClean="0"/>
              <a:t>κάπνισμα</a:t>
            </a:r>
            <a:endParaRPr lang="el-GR" sz="2400" dirty="0"/>
          </a:p>
        </p:txBody>
      </p:sp>
      <p:sp>
        <p:nvSpPr>
          <p:cNvPr id="614405" name="Rectangle 5"/>
          <p:cNvSpPr>
            <a:spLocks noGrp="1" noChangeArrowheads="1"/>
          </p:cNvSpPr>
          <p:nvPr>
            <p:ph type="body" sz="half" idx="2"/>
          </p:nvPr>
        </p:nvSpPr>
        <p:spPr>
          <a:xfrm>
            <a:off x="4648200" y="908720"/>
            <a:ext cx="4495800" cy="5764456"/>
          </a:xfrm>
        </p:spPr>
        <p:txBody>
          <a:bodyPr>
            <a:normAutofit/>
          </a:bodyPr>
          <a:lstStyle/>
          <a:p>
            <a:pPr marL="0" indent="0">
              <a:lnSpc>
                <a:spcPct val="90000"/>
              </a:lnSpc>
              <a:buFont typeface="Wingdings" pitchFamily="2" charset="2"/>
              <a:buNone/>
            </a:pPr>
            <a:r>
              <a:rPr lang="el-GR" sz="2400" dirty="0"/>
              <a:t>Νεφρολιθίαση, </a:t>
            </a:r>
            <a:r>
              <a:rPr lang="el-GR" sz="2400" dirty="0" smtClean="0"/>
              <a:t>σπογγοειδής </a:t>
            </a:r>
            <a:r>
              <a:rPr lang="el-GR" sz="2400" dirty="0"/>
              <a:t>νεφρός, θηλώδη νέκρωση, </a:t>
            </a:r>
            <a:r>
              <a:rPr lang="en-US" sz="2400" dirty="0"/>
              <a:t>Ca </a:t>
            </a:r>
            <a:r>
              <a:rPr lang="el-GR" sz="2400" dirty="0"/>
              <a:t>νεφρού, σ. αιματουρίας-οσφυαλγίας</a:t>
            </a:r>
          </a:p>
          <a:p>
            <a:pPr marL="0" indent="0">
              <a:lnSpc>
                <a:spcPct val="90000"/>
              </a:lnSpc>
              <a:buFont typeface="Wingdings" pitchFamily="2" charset="2"/>
              <a:buNone/>
            </a:pPr>
            <a:r>
              <a:rPr lang="el-GR" sz="2400" dirty="0"/>
              <a:t>Ουρολοίμωξη / πυελονεφρίτιδα, υπερπλασία προστάτη, κακοήθεια</a:t>
            </a:r>
          </a:p>
          <a:p>
            <a:pPr marL="0" indent="0">
              <a:lnSpc>
                <a:spcPct val="90000"/>
              </a:lnSpc>
              <a:buFont typeface="Wingdings" pitchFamily="2" charset="2"/>
              <a:buNone/>
            </a:pPr>
            <a:r>
              <a:rPr lang="el-GR" sz="2400" dirty="0"/>
              <a:t>Οξεία μεταλοιμώδης ΣΝ, </a:t>
            </a:r>
            <a:r>
              <a:rPr lang="en-US" sz="2400" dirty="0" err="1"/>
              <a:t>IgA</a:t>
            </a:r>
            <a:r>
              <a:rPr lang="en-US" sz="2400" dirty="0"/>
              <a:t> </a:t>
            </a:r>
            <a:r>
              <a:rPr lang="el-GR" sz="2400" dirty="0"/>
              <a:t>νεφροπάθεια, σ. </a:t>
            </a:r>
            <a:r>
              <a:rPr lang="en-US" sz="2400" dirty="0" err="1"/>
              <a:t>Goodpasture</a:t>
            </a:r>
            <a:endParaRPr lang="el-GR" sz="2400" dirty="0"/>
          </a:p>
          <a:p>
            <a:pPr marL="0" indent="0">
              <a:lnSpc>
                <a:spcPct val="90000"/>
              </a:lnSpc>
              <a:buFont typeface="Wingdings" pitchFamily="2" charset="2"/>
              <a:buNone/>
            </a:pPr>
            <a:r>
              <a:rPr lang="el-GR" sz="2400" dirty="0"/>
              <a:t>Σπειραματική νόσος</a:t>
            </a:r>
          </a:p>
          <a:p>
            <a:pPr marL="0" indent="0">
              <a:lnSpc>
                <a:spcPct val="90000"/>
              </a:lnSpc>
              <a:buFont typeface="Wingdings" pitchFamily="2" charset="2"/>
              <a:buNone/>
            </a:pPr>
            <a:r>
              <a:rPr lang="el-GR" sz="2400" dirty="0"/>
              <a:t>Αυτοάνοση νόσος, αγγειίτιδα</a:t>
            </a:r>
          </a:p>
          <a:p>
            <a:pPr marL="0" indent="0">
              <a:lnSpc>
                <a:spcPct val="90000"/>
              </a:lnSpc>
              <a:buFont typeface="Wingdings" pitchFamily="2" charset="2"/>
              <a:buNone/>
            </a:pPr>
            <a:r>
              <a:rPr lang="el-GR" sz="2400" dirty="0"/>
              <a:t>σ. Α</a:t>
            </a:r>
            <a:r>
              <a:rPr lang="en-US" sz="2400" dirty="0" err="1"/>
              <a:t>lport</a:t>
            </a:r>
            <a:endParaRPr lang="el-GR" sz="2400" dirty="0"/>
          </a:p>
          <a:p>
            <a:pPr marL="0" indent="0">
              <a:lnSpc>
                <a:spcPct val="90000"/>
              </a:lnSpc>
              <a:buFont typeface="Wingdings" pitchFamily="2" charset="2"/>
              <a:buNone/>
            </a:pPr>
            <a:r>
              <a:rPr lang="el-GR" sz="2400" dirty="0"/>
              <a:t>Εμβολική νόσος</a:t>
            </a:r>
          </a:p>
          <a:p>
            <a:pPr marL="0" indent="0">
              <a:lnSpc>
                <a:spcPct val="90000"/>
              </a:lnSpc>
              <a:buFont typeface="Wingdings" pitchFamily="2" charset="2"/>
              <a:buNone/>
            </a:pPr>
            <a:r>
              <a:rPr lang="el-GR" sz="2400" dirty="0"/>
              <a:t>Νεόπλασμα, φυματίωση</a:t>
            </a:r>
          </a:p>
          <a:p>
            <a:pPr marL="0" indent="0">
              <a:lnSpc>
                <a:spcPct val="90000"/>
              </a:lnSpc>
              <a:buFont typeface="Wingdings" pitchFamily="2" charset="2"/>
              <a:buNone/>
            </a:pPr>
            <a:r>
              <a:rPr lang="el-GR" sz="2400" dirty="0"/>
              <a:t>Θηλώδης νέκρωση</a:t>
            </a:r>
          </a:p>
          <a:p>
            <a:pPr marL="0" indent="0">
              <a:lnSpc>
                <a:spcPct val="90000"/>
              </a:lnSpc>
              <a:buFont typeface="Wingdings" pitchFamily="2" charset="2"/>
              <a:buNone/>
            </a:pPr>
            <a:r>
              <a:rPr lang="el-GR" sz="2400" dirty="0"/>
              <a:t>Νεόπλασμα κύστης</a:t>
            </a:r>
          </a:p>
        </p:txBody>
      </p:sp>
      <p:sp>
        <p:nvSpPr>
          <p:cNvPr id="614407" name="AutoShape 7"/>
          <p:cNvSpPr>
            <a:spLocks/>
          </p:cNvSpPr>
          <p:nvPr/>
        </p:nvSpPr>
        <p:spPr bwMode="auto">
          <a:xfrm>
            <a:off x="4578350" y="1295400"/>
            <a:ext cx="88900" cy="933450"/>
          </a:xfrm>
          <a:prstGeom prst="leftBrace">
            <a:avLst>
              <a:gd name="adj1" fmla="val 87500"/>
              <a:gd name="adj2" fmla="val 50000"/>
            </a:avLst>
          </a:prstGeom>
          <a:solidFill>
            <a:srgbClr val="00B0F0"/>
          </a:solidFill>
          <a:ln w="38100">
            <a:solidFill>
              <a:srgbClr val="00B0F0"/>
            </a:solidFill>
            <a:round/>
            <a:headEnd/>
            <a:tailEnd/>
          </a:ln>
          <a:effectLst/>
        </p:spPr>
        <p:txBody>
          <a:bodyPr wrap="none" anchor="ctr"/>
          <a:lstStyle/>
          <a:p>
            <a:endParaRPr lang="el-GR">
              <a:ln>
                <a:solidFill>
                  <a:srgbClr val="00B0F0"/>
                </a:solidFill>
              </a:ln>
            </a:endParaRPr>
          </a:p>
        </p:txBody>
      </p:sp>
      <p:sp>
        <p:nvSpPr>
          <p:cNvPr id="614408" name="AutoShape 8"/>
          <p:cNvSpPr>
            <a:spLocks/>
          </p:cNvSpPr>
          <p:nvPr/>
        </p:nvSpPr>
        <p:spPr bwMode="auto">
          <a:xfrm>
            <a:off x="4578350" y="2419350"/>
            <a:ext cx="88900" cy="495300"/>
          </a:xfrm>
          <a:prstGeom prst="leftBrace">
            <a:avLst>
              <a:gd name="adj1" fmla="val 46429"/>
              <a:gd name="adj2" fmla="val 50000"/>
            </a:avLst>
          </a:prstGeom>
          <a:solidFill>
            <a:srgbClr val="00B0F0"/>
          </a:solidFill>
          <a:ln w="38100">
            <a:solidFill>
              <a:srgbClr val="00B0F0"/>
            </a:solidFill>
            <a:round/>
            <a:headEnd/>
            <a:tailEnd/>
          </a:ln>
          <a:effectLst/>
        </p:spPr>
        <p:txBody>
          <a:bodyPr wrap="none" anchor="ctr"/>
          <a:lstStyle/>
          <a:p>
            <a:endParaRPr lang="el-GR">
              <a:ln>
                <a:solidFill>
                  <a:srgbClr val="00B0F0"/>
                </a:solidFill>
              </a:ln>
            </a:endParaRPr>
          </a:p>
        </p:txBody>
      </p:sp>
      <p:sp>
        <p:nvSpPr>
          <p:cNvPr id="614409" name="AutoShape 9"/>
          <p:cNvSpPr>
            <a:spLocks/>
          </p:cNvSpPr>
          <p:nvPr/>
        </p:nvSpPr>
        <p:spPr bwMode="auto">
          <a:xfrm>
            <a:off x="4508500" y="3130550"/>
            <a:ext cx="88900" cy="495300"/>
          </a:xfrm>
          <a:prstGeom prst="leftBrace">
            <a:avLst>
              <a:gd name="adj1" fmla="val 46429"/>
              <a:gd name="adj2" fmla="val 50000"/>
            </a:avLst>
          </a:prstGeom>
          <a:solidFill>
            <a:srgbClr val="00B0F0"/>
          </a:solidFill>
          <a:ln w="38100">
            <a:solidFill>
              <a:srgbClr val="00B0F0"/>
            </a:solidFill>
            <a:round/>
            <a:headEnd/>
            <a:tailEnd/>
          </a:ln>
          <a:effectLst/>
        </p:spPr>
        <p:txBody>
          <a:bodyPr wrap="none" anchor="ctr"/>
          <a:lstStyle/>
          <a:p>
            <a:endParaRPr lang="el-GR">
              <a:ln>
                <a:solidFill>
                  <a:srgbClr val="00B0F0"/>
                </a:solidFill>
              </a:ln>
            </a:endParaRPr>
          </a:p>
        </p:txBody>
      </p:sp>
      <p:sp>
        <p:nvSpPr>
          <p:cNvPr id="614410" name="AutoShape 10"/>
          <p:cNvSpPr>
            <a:spLocks noChangeArrowheads="1"/>
          </p:cNvSpPr>
          <p:nvPr/>
        </p:nvSpPr>
        <p:spPr bwMode="auto">
          <a:xfrm>
            <a:off x="3995936" y="1695475"/>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1" name="AutoShape 11"/>
          <p:cNvSpPr>
            <a:spLocks noChangeArrowheads="1"/>
          </p:cNvSpPr>
          <p:nvPr/>
        </p:nvSpPr>
        <p:spPr bwMode="auto">
          <a:xfrm>
            <a:off x="3949700" y="2612901"/>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2" name="AutoShape 12"/>
          <p:cNvSpPr>
            <a:spLocks noChangeArrowheads="1"/>
          </p:cNvSpPr>
          <p:nvPr/>
        </p:nvSpPr>
        <p:spPr bwMode="auto">
          <a:xfrm>
            <a:off x="3968750" y="4292600"/>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3" name="AutoShape 13"/>
          <p:cNvSpPr>
            <a:spLocks noChangeArrowheads="1"/>
          </p:cNvSpPr>
          <p:nvPr/>
        </p:nvSpPr>
        <p:spPr bwMode="auto">
          <a:xfrm>
            <a:off x="3975100" y="3956050"/>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4" name="AutoShape 14"/>
          <p:cNvSpPr>
            <a:spLocks noChangeArrowheads="1"/>
          </p:cNvSpPr>
          <p:nvPr/>
        </p:nvSpPr>
        <p:spPr bwMode="auto">
          <a:xfrm>
            <a:off x="4006850" y="5892800"/>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5" name="AutoShape 15"/>
          <p:cNvSpPr>
            <a:spLocks noChangeArrowheads="1"/>
          </p:cNvSpPr>
          <p:nvPr/>
        </p:nvSpPr>
        <p:spPr bwMode="auto">
          <a:xfrm>
            <a:off x="3994150" y="5480050"/>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6" name="AutoShape 16"/>
          <p:cNvSpPr>
            <a:spLocks noChangeArrowheads="1"/>
          </p:cNvSpPr>
          <p:nvPr/>
        </p:nvSpPr>
        <p:spPr bwMode="auto">
          <a:xfrm>
            <a:off x="4000500" y="5086350"/>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7" name="AutoShape 17"/>
          <p:cNvSpPr>
            <a:spLocks noChangeArrowheads="1"/>
          </p:cNvSpPr>
          <p:nvPr/>
        </p:nvSpPr>
        <p:spPr bwMode="auto">
          <a:xfrm>
            <a:off x="4006850" y="4673600"/>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614418" name="AutoShape 18"/>
          <p:cNvSpPr>
            <a:spLocks noChangeArrowheads="1"/>
          </p:cNvSpPr>
          <p:nvPr/>
        </p:nvSpPr>
        <p:spPr bwMode="auto">
          <a:xfrm>
            <a:off x="4006850" y="6292850"/>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
        <p:nvSpPr>
          <p:cNvPr id="21" name="AutoShape 18"/>
          <p:cNvSpPr>
            <a:spLocks noChangeArrowheads="1"/>
          </p:cNvSpPr>
          <p:nvPr/>
        </p:nvSpPr>
        <p:spPr bwMode="auto">
          <a:xfrm>
            <a:off x="3923928" y="3284984"/>
            <a:ext cx="552450" cy="133350"/>
          </a:xfrm>
          <a:prstGeom prst="rightArrow">
            <a:avLst>
              <a:gd name="adj1" fmla="val 50000"/>
              <a:gd name="adj2" fmla="val 103571"/>
            </a:avLst>
          </a:prstGeom>
          <a:solidFill>
            <a:srgbClr val="00B0F0"/>
          </a:solidFill>
          <a:ln w="12700" algn="ctr">
            <a:solidFill>
              <a:srgbClr val="00B0F0"/>
            </a:solidFill>
            <a:miter lim="800000"/>
            <a:headEnd/>
            <a:tailEnd/>
          </a:ln>
          <a:effectLst/>
        </p:spPr>
        <p:txBody>
          <a:bodyPr wrap="none" anchor="ctr"/>
          <a:lstStyle/>
          <a:p>
            <a:endParaRPr lang="el-GR">
              <a:ln>
                <a:solidFill>
                  <a:srgbClr val="00B0F0"/>
                </a:solidFill>
              </a:l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SCN1205.JPG"/>
          <p:cNvPicPr>
            <a:picLocks noChangeAspect="1"/>
          </p:cNvPicPr>
          <p:nvPr/>
        </p:nvPicPr>
        <p:blipFill>
          <a:blip r:embed="rId3" cstate="print"/>
          <a:stretch>
            <a:fillRect/>
          </a:stretch>
        </p:blipFill>
        <p:spPr>
          <a:xfrm>
            <a:off x="1554691" y="1600200"/>
            <a:ext cx="6034617" cy="452596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691680" y="908720"/>
            <a:ext cx="6840471" cy="5627688"/>
            <a:chOff x="1066" y="210"/>
            <a:chExt cx="3529" cy="3545"/>
          </a:xfrm>
        </p:grpSpPr>
        <p:pic>
          <p:nvPicPr>
            <p:cNvPr id="3" name="Picture 4" descr="art-cor457988"/>
            <p:cNvPicPr>
              <a:picLocks noChangeAspect="1" noChangeArrowheads="1"/>
            </p:cNvPicPr>
            <p:nvPr/>
          </p:nvPicPr>
          <p:blipFill>
            <a:blip r:embed="rId4" cstate="print"/>
            <a:srcRect t="3613" b="9431"/>
            <a:stretch>
              <a:fillRect/>
            </a:stretch>
          </p:blipFill>
          <p:spPr bwMode="auto">
            <a:xfrm>
              <a:off x="1066" y="210"/>
              <a:ext cx="3492" cy="3545"/>
            </a:xfrm>
            <a:prstGeom prst="rect">
              <a:avLst/>
            </a:prstGeom>
            <a:noFill/>
            <a:ln/>
            <a:effectLst/>
          </p:spPr>
        </p:pic>
        <p:graphicFrame>
          <p:nvGraphicFramePr>
            <p:cNvPr id="4" name="Object 7"/>
            <p:cNvGraphicFramePr>
              <a:graphicFrameLocks noChangeAspect="1"/>
            </p:cNvGraphicFramePr>
            <p:nvPr/>
          </p:nvGraphicFramePr>
          <p:xfrm>
            <a:off x="2775" y="2070"/>
            <a:ext cx="1820" cy="1629"/>
          </p:xfrm>
          <a:graphic>
            <a:graphicData uri="http://schemas.openxmlformats.org/presentationml/2006/ole">
              <p:oleObj spid="_x0000_s87048" name="Bitmap Image" r:id="rId5" imgW="1743318" imgH="1352381" progId="PBrush">
                <p:embed/>
              </p:oleObj>
            </a:graphicData>
          </a:graphic>
        </p:graphicFrame>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ΕΝΔΕΙΞΕΙΣ ΒΙΟΨΙΑΣ</a:t>
            </a:r>
            <a:endParaRPr lang="el-GR" sz="3600" dirty="0"/>
          </a:p>
        </p:txBody>
      </p:sp>
      <p:sp>
        <p:nvSpPr>
          <p:cNvPr id="3" name="Content Placeholder 2"/>
          <p:cNvSpPr>
            <a:spLocks noGrp="1"/>
          </p:cNvSpPr>
          <p:nvPr>
            <p:ph idx="1"/>
          </p:nvPr>
        </p:nvSpPr>
        <p:spPr>
          <a:xfrm>
            <a:off x="457200" y="1340768"/>
            <a:ext cx="8229600" cy="4525963"/>
          </a:xfrm>
        </p:spPr>
        <p:txBody>
          <a:bodyPr>
            <a:normAutofit/>
          </a:bodyPr>
          <a:lstStyle/>
          <a:p>
            <a:r>
              <a:rPr lang="el-GR" dirty="0" smtClean="0"/>
              <a:t>Σε ασθενείς με μεμομωμένη μικροσκοπική αιματουρία* η βιοψία νεφρού συνήθως δεν τροποποιεί την θεραπευτική αγωγή</a:t>
            </a:r>
          </a:p>
          <a:p>
            <a:r>
              <a:rPr lang="el-GR" dirty="0" smtClean="0"/>
              <a:t>Η βιοψία συστήνεται σε </a:t>
            </a:r>
          </a:p>
          <a:p>
            <a:pPr lvl="1"/>
            <a:r>
              <a:rPr lang="el-GR" dirty="0" smtClean="0"/>
              <a:t>Αύξηση της κρεατινίνης </a:t>
            </a:r>
          </a:p>
          <a:p>
            <a:pPr lvl="1"/>
            <a:r>
              <a:rPr lang="el-GR" dirty="0" smtClean="0"/>
              <a:t>Αύξηση της λευκωματουρίας</a:t>
            </a:r>
          </a:p>
          <a:p>
            <a:pPr lvl="1"/>
            <a:r>
              <a:rPr lang="el-GR" dirty="0" smtClean="0"/>
              <a:t>Υπέρταση</a:t>
            </a:r>
          </a:p>
          <a:p>
            <a:pPr lvl="1"/>
            <a:r>
              <a:rPr lang="el-GR" dirty="0" smtClean="0"/>
              <a:t>Υποψήφιο δότη νεφρού</a:t>
            </a:r>
            <a:endParaRPr lang="el-GR" dirty="0"/>
          </a:p>
        </p:txBody>
      </p:sp>
      <p:cxnSp>
        <p:nvCxnSpPr>
          <p:cNvPr id="5" name="Straight Connector 4"/>
          <p:cNvCxnSpPr/>
          <p:nvPr/>
        </p:nvCxnSpPr>
        <p:spPr>
          <a:xfrm>
            <a:off x="467544" y="5589240"/>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7544" y="5589240"/>
            <a:ext cx="7547323" cy="523220"/>
          </a:xfrm>
          <a:prstGeom prst="rect">
            <a:avLst/>
          </a:prstGeom>
          <a:noFill/>
        </p:spPr>
        <p:txBody>
          <a:bodyPr wrap="none" rtlCol="0">
            <a:spAutoFit/>
          </a:bodyPr>
          <a:lstStyle/>
          <a:p>
            <a:r>
              <a:rPr lang="el-GR" sz="2800" dirty="0" smtClean="0"/>
              <a:t>*ακόμη και με ήπια λευκωματουρία (&lt;1</a:t>
            </a:r>
            <a:r>
              <a:rPr lang="en-US" sz="2800" dirty="0" err="1" smtClean="0"/>
              <a:t>gr</a:t>
            </a:r>
            <a:r>
              <a:rPr lang="en-US" sz="2800" dirty="0" smtClean="0"/>
              <a:t>/24</a:t>
            </a:r>
            <a:r>
              <a:rPr lang="el-GR" sz="2800" dirty="0" smtClean="0"/>
              <a:t>ωρο)</a:t>
            </a:r>
            <a:endParaRPr lang="el-G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dirty="0" smtClean="0"/>
              <a:t>ΑΙΤΙΑ ΑΙΜΑΤΟΥΡΙΑΣ ΑΝΑ ΗΛΙΚΙΑ</a:t>
            </a:r>
            <a:endParaRPr lang="el-GR" dirty="0"/>
          </a:p>
        </p:txBody>
      </p:sp>
      <p:graphicFrame>
        <p:nvGraphicFramePr>
          <p:cNvPr id="32770" name="Object 2"/>
          <p:cNvGraphicFramePr>
            <a:graphicFrameLocks noGrp="1" noChangeAspect="1"/>
          </p:cNvGraphicFramePr>
          <p:nvPr>
            <p:ph idx="1"/>
          </p:nvPr>
        </p:nvGraphicFramePr>
        <p:xfrm>
          <a:off x="395536" y="980728"/>
          <a:ext cx="8352928" cy="5688632"/>
        </p:xfrm>
        <a:graphic>
          <a:graphicData uri="http://schemas.openxmlformats.org/presentationml/2006/ole">
            <p:oleObj spid="_x0000_s32776" name="Φωτογραφία του Photo Editor" r:id="rId4" imgW="3600000" imgH="3315163"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000" dirty="0" smtClean="0"/>
              <a:t>ΟΡΙΣΜΟΣ ΑΙΜΑΤΟΥΡΙΑΣ</a:t>
            </a:r>
            <a:endParaRPr lang="el-GR" sz="4000" dirty="0"/>
          </a:p>
        </p:txBody>
      </p:sp>
      <p:sp>
        <p:nvSpPr>
          <p:cNvPr id="6" name="Rectangle 3"/>
          <p:cNvSpPr>
            <a:spLocks noGrp="1" noChangeArrowheads="1"/>
          </p:cNvSpPr>
          <p:nvPr>
            <p:ph idx="1"/>
          </p:nvPr>
        </p:nvSpPr>
        <p:spPr>
          <a:xfrm>
            <a:off x="467544" y="1484784"/>
            <a:ext cx="8229600" cy="4525963"/>
          </a:xfrm>
        </p:spPr>
        <p:txBody>
          <a:bodyPr>
            <a:noAutofit/>
          </a:bodyPr>
          <a:lstStyle/>
          <a:p>
            <a:pPr>
              <a:lnSpc>
                <a:spcPct val="90000"/>
              </a:lnSpc>
              <a:buFont typeface="Wingdings" pitchFamily="2" charset="2"/>
              <a:buNone/>
            </a:pPr>
            <a:r>
              <a:rPr lang="el-GR" sz="2800" dirty="0" smtClean="0">
                <a:ea typeface="Segoe UI" pitchFamily="34" charset="0"/>
                <a:cs typeface="Segoe UI" pitchFamily="34" charset="0"/>
              </a:rPr>
              <a:t>Ρυθμός </a:t>
            </a:r>
            <a:r>
              <a:rPr lang="el-GR" sz="2800" dirty="0">
                <a:ea typeface="Segoe UI" pitchFamily="34" charset="0"/>
                <a:cs typeface="Segoe UI" pitchFamily="34" charset="0"/>
              </a:rPr>
              <a:t>αποβολής: </a:t>
            </a:r>
            <a:endParaRPr lang="en-US" sz="2800" dirty="0">
              <a:ea typeface="Segoe UI" pitchFamily="34" charset="0"/>
              <a:cs typeface="Segoe UI" pitchFamily="34" charset="0"/>
            </a:endParaRPr>
          </a:p>
          <a:p>
            <a:pPr>
              <a:lnSpc>
                <a:spcPct val="90000"/>
              </a:lnSpc>
              <a:buFont typeface="Wingdings" pitchFamily="2" charset="2"/>
              <a:buNone/>
            </a:pPr>
            <a:r>
              <a:rPr lang="el-GR" sz="2800" dirty="0">
                <a:ea typeface="Segoe UI" pitchFamily="34" charset="0"/>
                <a:cs typeface="Segoe UI" pitchFamily="34" charset="0"/>
              </a:rPr>
              <a:t>&gt; 1</a:t>
            </a:r>
            <a:r>
              <a:rPr lang="en-US" sz="2800" dirty="0">
                <a:ea typeface="Segoe UI" pitchFamily="34" charset="0"/>
                <a:cs typeface="Segoe UI" pitchFamily="34" charset="0"/>
              </a:rPr>
              <a:t>-2.</a:t>
            </a:r>
            <a:r>
              <a:rPr lang="el-GR" sz="2800" dirty="0">
                <a:ea typeface="Segoe UI" pitchFamily="34" charset="0"/>
                <a:cs typeface="Segoe UI" pitchFamily="34" charset="0"/>
              </a:rPr>
              <a:t>0</a:t>
            </a:r>
            <a:r>
              <a:rPr lang="en-US" sz="2800" dirty="0">
                <a:ea typeface="Segoe UI" pitchFamily="34" charset="0"/>
                <a:cs typeface="Segoe UI" pitchFamily="34" charset="0"/>
              </a:rPr>
              <a:t>00.000</a:t>
            </a:r>
            <a:r>
              <a:rPr lang="el-GR" sz="2800" dirty="0">
                <a:ea typeface="Segoe UI" pitchFamily="34" charset="0"/>
                <a:cs typeface="Segoe UI" pitchFamily="34" charset="0"/>
              </a:rPr>
              <a:t> ερυθρά</a:t>
            </a:r>
            <a:r>
              <a:rPr lang="el-GR" sz="2800" baseline="30000" dirty="0">
                <a:ea typeface="Segoe UI" pitchFamily="34" charset="0"/>
                <a:cs typeface="Segoe UI" pitchFamily="34" charset="0"/>
              </a:rPr>
              <a:t> </a:t>
            </a:r>
            <a:r>
              <a:rPr lang="en-US" sz="2800" dirty="0">
                <a:ea typeface="Segoe UI" pitchFamily="34" charset="0"/>
                <a:cs typeface="Segoe UI" pitchFamily="34" charset="0"/>
              </a:rPr>
              <a:t>/</a:t>
            </a:r>
            <a:r>
              <a:rPr lang="en-US" sz="2800" dirty="0" smtClean="0">
                <a:ea typeface="Segoe UI" pitchFamily="34" charset="0"/>
                <a:cs typeface="Segoe UI" pitchFamily="34" charset="0"/>
              </a:rPr>
              <a:t>24h</a:t>
            </a:r>
            <a:endParaRPr lang="el-GR" sz="2800" dirty="0">
              <a:ea typeface="Segoe UI" pitchFamily="34" charset="0"/>
              <a:cs typeface="Segoe UI" pitchFamily="34" charset="0"/>
            </a:endParaRPr>
          </a:p>
          <a:p>
            <a:pPr>
              <a:lnSpc>
                <a:spcPct val="90000"/>
              </a:lnSpc>
            </a:pPr>
            <a:endParaRPr lang="el-GR" sz="2800" i="1" dirty="0">
              <a:ea typeface="Segoe UI" pitchFamily="34" charset="0"/>
              <a:cs typeface="Segoe UI" pitchFamily="34" charset="0"/>
            </a:endParaRPr>
          </a:p>
          <a:p>
            <a:pPr>
              <a:lnSpc>
                <a:spcPct val="90000"/>
              </a:lnSpc>
              <a:buFont typeface="Wingdings" pitchFamily="2" charset="2"/>
              <a:buNone/>
            </a:pPr>
            <a:r>
              <a:rPr lang="el-GR" sz="2800" dirty="0" smtClean="0">
                <a:ea typeface="Segoe UI" pitchFamily="34" charset="0"/>
                <a:cs typeface="Segoe UI" pitchFamily="34" charset="0"/>
              </a:rPr>
              <a:t>κυτταρομετρία: </a:t>
            </a:r>
            <a:endParaRPr lang="el-GR" sz="2800" dirty="0">
              <a:ea typeface="Segoe UI" pitchFamily="34" charset="0"/>
              <a:cs typeface="Segoe UI" pitchFamily="34" charset="0"/>
            </a:endParaRPr>
          </a:p>
          <a:p>
            <a:pPr>
              <a:lnSpc>
                <a:spcPct val="90000"/>
              </a:lnSpc>
              <a:buClr>
                <a:srgbClr val="FF0000"/>
              </a:buClr>
            </a:pPr>
            <a:r>
              <a:rPr lang="el-GR" sz="2800" dirty="0">
                <a:ea typeface="Segoe UI" pitchFamily="34" charset="0"/>
                <a:cs typeface="Segoe UI" pitchFamily="34" charset="0"/>
              </a:rPr>
              <a:t>&gt;8000 ερυθρά</a:t>
            </a:r>
            <a:r>
              <a:rPr lang="el-GR" sz="2800" baseline="30000" dirty="0">
                <a:ea typeface="Segoe UI" pitchFamily="34" charset="0"/>
                <a:cs typeface="Segoe UI" pitchFamily="34" charset="0"/>
              </a:rPr>
              <a:t> </a:t>
            </a:r>
            <a:r>
              <a:rPr lang="el-GR" sz="2800" dirty="0">
                <a:ea typeface="Segoe UI" pitchFamily="34" charset="0"/>
                <a:cs typeface="Segoe UI" pitchFamily="34" charset="0"/>
              </a:rPr>
              <a:t>/</a:t>
            </a:r>
            <a:r>
              <a:rPr lang="en-US" sz="2800" dirty="0">
                <a:ea typeface="Segoe UI" pitchFamily="34" charset="0"/>
                <a:cs typeface="Segoe UI" pitchFamily="34" charset="0"/>
              </a:rPr>
              <a:t>ml</a:t>
            </a:r>
            <a:r>
              <a:rPr lang="el-GR" sz="2800" dirty="0">
                <a:ea typeface="Segoe UI" pitchFamily="34" charset="0"/>
                <a:cs typeface="Segoe UI" pitchFamily="34" charset="0"/>
              </a:rPr>
              <a:t> φυγοκεντρημένων ούρων</a:t>
            </a:r>
          </a:p>
          <a:p>
            <a:pPr>
              <a:lnSpc>
                <a:spcPct val="90000"/>
              </a:lnSpc>
              <a:buClr>
                <a:srgbClr val="FF0000"/>
              </a:buClr>
            </a:pPr>
            <a:r>
              <a:rPr lang="el-GR" sz="2800" dirty="0">
                <a:ea typeface="Segoe UI" pitchFamily="34" charset="0"/>
                <a:cs typeface="Segoe UI" pitchFamily="34" charset="0"/>
              </a:rPr>
              <a:t>&gt;13000 ερυθρά</a:t>
            </a:r>
            <a:r>
              <a:rPr lang="el-GR" sz="2800" baseline="30000" dirty="0">
                <a:ea typeface="Segoe UI" pitchFamily="34" charset="0"/>
                <a:cs typeface="Segoe UI" pitchFamily="34" charset="0"/>
              </a:rPr>
              <a:t> </a:t>
            </a:r>
            <a:r>
              <a:rPr lang="el-GR" sz="2800" dirty="0">
                <a:ea typeface="Segoe UI" pitchFamily="34" charset="0"/>
                <a:cs typeface="Segoe UI" pitchFamily="34" charset="0"/>
              </a:rPr>
              <a:t>/</a:t>
            </a:r>
            <a:r>
              <a:rPr lang="en-US" sz="2800" dirty="0">
                <a:ea typeface="Segoe UI" pitchFamily="34" charset="0"/>
                <a:cs typeface="Segoe UI" pitchFamily="34" charset="0"/>
              </a:rPr>
              <a:t>ml</a:t>
            </a:r>
            <a:r>
              <a:rPr lang="el-GR" sz="2800" dirty="0">
                <a:ea typeface="Segoe UI" pitchFamily="34" charset="0"/>
                <a:cs typeface="Segoe UI" pitchFamily="34" charset="0"/>
              </a:rPr>
              <a:t> μη φυγοκεντρημένων ούρων</a:t>
            </a:r>
            <a:endParaRPr lang="en-US" sz="2800" dirty="0">
              <a:ea typeface="Segoe UI" pitchFamily="34" charset="0"/>
              <a:cs typeface="Segoe UI" pitchFamily="34" charset="0"/>
            </a:endParaRPr>
          </a:p>
          <a:p>
            <a:pPr>
              <a:lnSpc>
                <a:spcPct val="90000"/>
              </a:lnSpc>
              <a:buFont typeface="Wingdings" pitchFamily="2" charset="2"/>
              <a:buNone/>
            </a:pPr>
            <a:endParaRPr lang="el-GR" sz="2800" dirty="0">
              <a:ea typeface="Segoe UI" pitchFamily="34" charset="0"/>
              <a:cs typeface="Segoe UI" pitchFamily="34" charset="0"/>
            </a:endParaRPr>
          </a:p>
          <a:p>
            <a:pPr>
              <a:lnSpc>
                <a:spcPct val="90000"/>
              </a:lnSpc>
              <a:buFont typeface="Wingdings" pitchFamily="2" charset="2"/>
              <a:buNone/>
            </a:pPr>
            <a:r>
              <a:rPr lang="el-GR" sz="2800" dirty="0">
                <a:ea typeface="Segoe UI" pitchFamily="34" charset="0"/>
                <a:cs typeface="Segoe UI" pitchFamily="34" charset="0"/>
              </a:rPr>
              <a:t>Ημιποσοτική μέθοδος </a:t>
            </a:r>
            <a:r>
              <a:rPr lang="el-GR" sz="2800" dirty="0" smtClean="0">
                <a:ea typeface="Segoe UI" pitchFamily="34" charset="0"/>
                <a:cs typeface="Segoe UI" pitchFamily="34" charset="0"/>
              </a:rPr>
              <a:t>στο φυγοκεντρημένο ίζημα</a:t>
            </a:r>
            <a:r>
              <a:rPr lang="en-US" sz="2800" dirty="0">
                <a:ea typeface="Segoe UI" pitchFamily="34" charset="0"/>
                <a:cs typeface="Segoe UI" pitchFamily="34" charset="0"/>
              </a:rPr>
              <a:t>:</a:t>
            </a:r>
            <a:endParaRPr lang="el-GR" sz="2800" dirty="0">
              <a:ea typeface="Segoe UI" pitchFamily="34" charset="0"/>
              <a:cs typeface="Segoe UI" pitchFamily="34" charset="0"/>
            </a:endParaRPr>
          </a:p>
          <a:p>
            <a:pPr>
              <a:lnSpc>
                <a:spcPct val="80000"/>
              </a:lnSpc>
              <a:buClr>
                <a:srgbClr val="FF0000"/>
              </a:buClr>
            </a:pPr>
            <a:r>
              <a:rPr lang="el-GR" sz="2800" i="1" dirty="0">
                <a:ea typeface="Segoe UI" pitchFamily="34" charset="0"/>
                <a:cs typeface="Segoe UI" pitchFamily="34" charset="0"/>
              </a:rPr>
              <a:t>Ενήλικες</a:t>
            </a:r>
            <a:r>
              <a:rPr lang="el-GR" sz="2800" dirty="0">
                <a:ea typeface="Segoe UI" pitchFamily="34" charset="0"/>
                <a:cs typeface="Segoe UI" pitchFamily="34" charset="0"/>
              </a:rPr>
              <a:t>: &gt;2-3 ερυθρά</a:t>
            </a:r>
            <a:r>
              <a:rPr lang="el-GR" sz="2800" baseline="30000" dirty="0">
                <a:ea typeface="Segoe UI" pitchFamily="34" charset="0"/>
                <a:cs typeface="Segoe UI" pitchFamily="34" charset="0"/>
              </a:rPr>
              <a:t> </a:t>
            </a:r>
            <a:r>
              <a:rPr lang="en-US" sz="2800" baseline="30000" dirty="0">
                <a:ea typeface="Segoe UI" pitchFamily="34" charset="0"/>
                <a:cs typeface="Segoe UI" pitchFamily="34" charset="0"/>
              </a:rPr>
              <a:t> </a:t>
            </a:r>
            <a:r>
              <a:rPr lang="el-GR" sz="2800" dirty="0" smtClean="0">
                <a:ea typeface="Segoe UI" pitchFamily="34" charset="0"/>
                <a:cs typeface="Segoe UI" pitchFamily="34" charset="0"/>
              </a:rPr>
              <a:t>κ.ο.π.</a:t>
            </a:r>
            <a:endParaRPr lang="el-GR" sz="2800" dirty="0">
              <a:ea typeface="Segoe UI" pitchFamily="34" charset="0"/>
              <a:cs typeface="Segoe UI" pitchFamily="34" charset="0"/>
            </a:endParaRPr>
          </a:p>
          <a:p>
            <a:pPr>
              <a:lnSpc>
                <a:spcPct val="80000"/>
              </a:lnSpc>
              <a:buClr>
                <a:srgbClr val="FF0000"/>
              </a:buClr>
            </a:pPr>
            <a:r>
              <a:rPr lang="el-GR" sz="2800" i="1" dirty="0">
                <a:ea typeface="Segoe UI" pitchFamily="34" charset="0"/>
                <a:cs typeface="Segoe UI" pitchFamily="34" charset="0"/>
              </a:rPr>
              <a:t>Παιδιά: </a:t>
            </a:r>
            <a:r>
              <a:rPr lang="el-GR" sz="2800" dirty="0">
                <a:ea typeface="Segoe UI" pitchFamily="34" charset="0"/>
                <a:cs typeface="Segoe UI" pitchFamily="34" charset="0"/>
              </a:rPr>
              <a:t>&gt;</a:t>
            </a:r>
            <a:r>
              <a:rPr lang="en-US" sz="2800" dirty="0">
                <a:ea typeface="Segoe UI" pitchFamily="34" charset="0"/>
                <a:cs typeface="Segoe UI" pitchFamily="34" charset="0"/>
              </a:rPr>
              <a:t>4-</a:t>
            </a:r>
            <a:r>
              <a:rPr lang="el-GR" sz="2800" dirty="0">
                <a:ea typeface="Segoe UI" pitchFamily="34" charset="0"/>
                <a:cs typeface="Segoe UI" pitchFamily="34" charset="0"/>
              </a:rPr>
              <a:t>5 ερυθρά</a:t>
            </a:r>
            <a:r>
              <a:rPr lang="el-GR" sz="2800" baseline="30000" dirty="0">
                <a:ea typeface="Segoe UI" pitchFamily="34" charset="0"/>
                <a:cs typeface="Segoe UI" pitchFamily="34" charset="0"/>
              </a:rPr>
              <a:t> </a:t>
            </a:r>
            <a:r>
              <a:rPr lang="en-US" sz="2800" baseline="30000" dirty="0">
                <a:ea typeface="Segoe UI" pitchFamily="34" charset="0"/>
                <a:cs typeface="Segoe UI" pitchFamily="34" charset="0"/>
              </a:rPr>
              <a:t> </a:t>
            </a:r>
            <a:r>
              <a:rPr lang="el-GR" sz="2800" dirty="0" smtClean="0">
                <a:ea typeface="Segoe UI" pitchFamily="34" charset="0"/>
                <a:cs typeface="Segoe UI" pitchFamily="34" charset="0"/>
              </a:rPr>
              <a:t>κ.ο.π.</a:t>
            </a:r>
            <a:endParaRPr lang="el-GR" sz="2800" dirty="0">
              <a:ea typeface="Segoe UI" pitchFamily="34" charset="0"/>
              <a:cs typeface="Segoe UI" pitchFamily="34" charset="0"/>
            </a:endParaRPr>
          </a:p>
          <a:p>
            <a:pPr>
              <a:lnSpc>
                <a:spcPct val="80000"/>
              </a:lnSpc>
            </a:pPr>
            <a:endParaRPr lang="el-GR" sz="2800" i="1" dirty="0">
              <a:ea typeface="Segoe UI" pitchFamily="34" charset="0"/>
              <a:cs typeface="Segoe UI" pitchFamily="34" charset="0"/>
            </a:endParaRPr>
          </a:p>
        </p:txBody>
      </p:sp>
      <p:pic>
        <p:nvPicPr>
          <p:cNvPr id="5" name="Picture 4" descr="no_microscope">
            <a:hlinkClick r:id="rId3"/>
          </p:cNvPr>
          <p:cNvPicPr>
            <a:picLocks noChangeAspect="1" noChangeArrowheads="1"/>
          </p:cNvPicPr>
          <p:nvPr/>
        </p:nvPicPr>
        <p:blipFill>
          <a:blip r:embed="rId4" cstate="print"/>
          <a:srcRect/>
          <a:stretch>
            <a:fillRect/>
          </a:stretch>
        </p:blipFill>
        <p:spPr bwMode="auto">
          <a:xfrm>
            <a:off x="6156176" y="1412776"/>
            <a:ext cx="2422525" cy="18764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l-GR" sz="3600" dirty="0" smtClean="0"/>
              <a:t>ΣΥΜΠΕΡΑΣΜΑ</a:t>
            </a:r>
            <a:endParaRPr lang="el-GR" sz="3600" dirty="0"/>
          </a:p>
        </p:txBody>
      </p:sp>
      <p:sp>
        <p:nvSpPr>
          <p:cNvPr id="3" name="Content Placeholder 2"/>
          <p:cNvSpPr>
            <a:spLocks noGrp="1"/>
          </p:cNvSpPr>
          <p:nvPr>
            <p:ph idx="1"/>
          </p:nvPr>
        </p:nvSpPr>
        <p:spPr>
          <a:xfrm>
            <a:off x="467544" y="1124744"/>
            <a:ext cx="8676456" cy="4525963"/>
          </a:xfrm>
        </p:spPr>
        <p:txBody>
          <a:bodyPr>
            <a:noAutofit/>
          </a:bodyPr>
          <a:lstStyle/>
          <a:p>
            <a:pPr>
              <a:buNone/>
            </a:pPr>
            <a:r>
              <a:rPr lang="en-US" sz="2800" dirty="0" smtClean="0"/>
              <a:t>H </a:t>
            </a:r>
            <a:r>
              <a:rPr lang="el-GR" sz="2800" dirty="0" smtClean="0"/>
              <a:t>αιματουρία </a:t>
            </a:r>
          </a:p>
          <a:p>
            <a:r>
              <a:rPr lang="el-GR" sz="2800" dirty="0" smtClean="0"/>
              <a:t>σε ασθενείς &gt;50 ετών δεν είναι «καλοήθης»</a:t>
            </a:r>
          </a:p>
          <a:p>
            <a:r>
              <a:rPr lang="el-GR" sz="2800" dirty="0" smtClean="0"/>
              <a:t>δεν εξηγεί λευκωματουρία &gt;500 </a:t>
            </a:r>
            <a:r>
              <a:rPr lang="en-US" sz="2800" dirty="0" smtClean="0"/>
              <a:t>mg/dl</a:t>
            </a:r>
            <a:endParaRPr lang="el-GR" sz="2800" dirty="0" smtClean="0"/>
          </a:p>
          <a:p>
            <a:r>
              <a:rPr lang="el-GR" sz="2800" dirty="0" smtClean="0"/>
              <a:t>όταν συνοδεύεται με δυσουρικά ενοχλήματα μπορεί να οφείλεται σε νεοπλασία της κύστεως</a:t>
            </a:r>
          </a:p>
          <a:p>
            <a:r>
              <a:rPr lang="el-GR" sz="2800" dirty="0" smtClean="0"/>
              <a:t>μπορεί να οφείλεται σε υπερτροφία προστάτου, αλλά  χρήζει ελέγχου</a:t>
            </a:r>
          </a:p>
          <a:p>
            <a:r>
              <a:rPr lang="el-GR" sz="2800" dirty="0" smtClean="0"/>
              <a:t>δεν αποδίδεται μόνο στα αντιπηκτικά, αλλά διερευνούμε το αίτιο</a:t>
            </a:r>
          </a:p>
          <a:p>
            <a:r>
              <a:rPr lang="el-GR" sz="2800" dirty="0" smtClean="0"/>
              <a:t>απαιτεί την συνεργασία πολλών ειδικοτήτων.</a:t>
            </a:r>
            <a:endParaRPr lang="el-GR"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4365104"/>
            <a:ext cx="7154203" cy="212365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6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Ευχαριστώ για την προσοχή σας</a:t>
            </a:r>
            <a:endParaRPr lang="en-US" sz="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5" name="Group 4"/>
          <p:cNvGrpSpPr/>
          <p:nvPr/>
        </p:nvGrpSpPr>
        <p:grpSpPr>
          <a:xfrm>
            <a:off x="539552" y="260648"/>
            <a:ext cx="3384376" cy="4161656"/>
            <a:chOff x="539552" y="332656"/>
            <a:chExt cx="3384376" cy="4161656"/>
          </a:xfrm>
        </p:grpSpPr>
        <p:pic>
          <p:nvPicPr>
            <p:cNvPr id="3" name="Picture 2" descr="C:\Documents and Settings\Administrator\Τα έγγραφά μου\Photos\Οι εικόνες μου\Aesculape-Uroscopy.jpg"/>
            <p:cNvPicPr>
              <a:picLocks noChangeAspect="1" noChangeArrowheads="1"/>
            </p:cNvPicPr>
            <p:nvPr/>
          </p:nvPicPr>
          <p:blipFill>
            <a:blip r:embed="rId3" cstate="print"/>
            <a:srcRect/>
            <a:stretch>
              <a:fillRect/>
            </a:stretch>
          </p:blipFill>
          <p:spPr bwMode="auto">
            <a:xfrm>
              <a:off x="683568" y="764704"/>
              <a:ext cx="2952328" cy="3729608"/>
            </a:xfrm>
            <a:prstGeom prst="rect">
              <a:avLst/>
            </a:prstGeom>
            <a:noFill/>
          </p:spPr>
        </p:pic>
        <p:sp>
          <p:nvSpPr>
            <p:cNvPr id="4" name="Rectangle 3"/>
            <p:cNvSpPr/>
            <p:nvPr/>
          </p:nvSpPr>
          <p:spPr>
            <a:xfrm>
              <a:off x="539552" y="332656"/>
              <a:ext cx="338437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8888"/>
          <p:cNvPicPr>
            <a:picLocks noChangeAspect="1" noChangeArrowheads="1"/>
          </p:cNvPicPr>
          <p:nvPr/>
        </p:nvPicPr>
        <p:blipFill>
          <a:blip r:embed="rId3" cstate="print"/>
          <a:srcRect/>
          <a:stretch>
            <a:fillRect/>
          </a:stretch>
        </p:blipFill>
        <p:spPr>
          <a:xfrm>
            <a:off x="2411413" y="0"/>
            <a:ext cx="4949825" cy="6858000"/>
          </a:xfrm>
          <a:prstGeom prst="rect">
            <a:avLst/>
          </a:prstGeo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bloodinurine"/>
          <p:cNvPicPr>
            <a:picLocks noChangeAspect="1" noChangeArrowheads="1"/>
          </p:cNvPicPr>
          <p:nvPr/>
        </p:nvPicPr>
        <p:blipFill>
          <a:blip r:embed="rId3" cstate="print"/>
          <a:srcRect/>
          <a:stretch>
            <a:fillRect/>
          </a:stretch>
        </p:blipFill>
        <p:spPr bwMode="auto">
          <a:xfrm>
            <a:off x="5580112" y="1196752"/>
            <a:ext cx="3563888" cy="3089275"/>
          </a:xfrm>
          <a:prstGeom prst="rect">
            <a:avLst/>
          </a:prstGeom>
          <a:noFill/>
        </p:spPr>
      </p:pic>
      <p:sp>
        <p:nvSpPr>
          <p:cNvPr id="2" name="Title 1"/>
          <p:cNvSpPr>
            <a:spLocks noGrp="1"/>
          </p:cNvSpPr>
          <p:nvPr>
            <p:ph type="title"/>
          </p:nvPr>
        </p:nvSpPr>
        <p:spPr/>
        <p:txBody>
          <a:bodyPr/>
          <a:lstStyle/>
          <a:p>
            <a:r>
              <a:rPr lang="el-GR" dirty="0" smtClean="0"/>
              <a:t>ΕΛΕΓΧΟΣ ΑΙΜΑΤΟΥΡΙΑΣ</a:t>
            </a:r>
            <a:endParaRPr lang="el-GR" dirty="0"/>
          </a:p>
        </p:txBody>
      </p:sp>
      <p:sp>
        <p:nvSpPr>
          <p:cNvPr id="4" name="Rectangle 3"/>
          <p:cNvSpPr>
            <a:spLocks noGrp="1" noChangeArrowheads="1"/>
          </p:cNvSpPr>
          <p:nvPr>
            <p:ph idx="1"/>
          </p:nvPr>
        </p:nvSpPr>
        <p:spPr>
          <a:xfrm>
            <a:off x="179512" y="1556792"/>
            <a:ext cx="6408712" cy="4525963"/>
          </a:xfrm>
          <a:noFill/>
          <a:ln/>
        </p:spPr>
        <p:txBody>
          <a:bodyPr>
            <a:noAutofit/>
          </a:bodyPr>
          <a:lstStyle/>
          <a:p>
            <a:pPr marL="0" indent="0" algn="just">
              <a:buFontTx/>
              <a:buNone/>
            </a:pPr>
            <a:r>
              <a:rPr lang="el-GR" sz="2400" dirty="0" smtClean="0"/>
              <a:t>Το </a:t>
            </a:r>
            <a:r>
              <a:rPr lang="en-US" sz="2400" dirty="0" smtClean="0"/>
              <a:t>dipstick </a:t>
            </a:r>
            <a:r>
              <a:rPr lang="el-GR" sz="2400" dirty="0"/>
              <a:t>αλλά μπορεί να </a:t>
            </a:r>
            <a:r>
              <a:rPr lang="el-GR" sz="2400" dirty="0" smtClean="0"/>
              <a:t>δώσει</a:t>
            </a:r>
          </a:p>
          <a:p>
            <a:pPr marL="177800" indent="-177800" algn="just"/>
            <a:r>
              <a:rPr lang="el-GR" sz="2400" dirty="0" smtClean="0"/>
              <a:t> </a:t>
            </a:r>
            <a:r>
              <a:rPr lang="el-GR" sz="2400" dirty="0"/>
              <a:t>ψευδώς θετικά αποτελέσματα όπως σε:</a:t>
            </a:r>
          </a:p>
          <a:p>
            <a:pPr marL="533400" lvl="3" algn="just"/>
            <a:r>
              <a:rPr lang="el-GR" sz="2400" dirty="0"/>
              <a:t>Παρουσία σπέρματος</a:t>
            </a:r>
          </a:p>
          <a:p>
            <a:pPr marL="533400" lvl="3" algn="just"/>
            <a:r>
              <a:rPr lang="el-GR" sz="2400" dirty="0"/>
              <a:t>Αλκαλικά ούρα, </a:t>
            </a:r>
            <a:r>
              <a:rPr lang="en-US" sz="2400" dirty="0"/>
              <a:t>PH &gt;9</a:t>
            </a:r>
            <a:endParaRPr lang="el-GR" sz="2400" dirty="0"/>
          </a:p>
          <a:p>
            <a:pPr marL="533400" lvl="3" algn="just"/>
            <a:r>
              <a:rPr lang="el-GR" sz="2400" dirty="0"/>
              <a:t>Υπότονα ούρα, Ε.Β. &lt; </a:t>
            </a:r>
            <a:r>
              <a:rPr lang="el-GR" sz="2400" dirty="0" smtClean="0"/>
              <a:t>1007</a:t>
            </a:r>
          </a:p>
          <a:p>
            <a:pPr marL="177800" indent="-177800" algn="just"/>
            <a:r>
              <a:rPr lang="el-GR" sz="2400" dirty="0" smtClean="0"/>
              <a:t>Ψευδώς αρνητικά</a:t>
            </a:r>
            <a:endParaRPr lang="el-GR" sz="2400" dirty="0"/>
          </a:p>
          <a:p>
            <a:pPr marL="534988" lvl="3" indent="-179388" algn="just"/>
            <a:r>
              <a:rPr lang="el-GR" sz="2400" dirty="0" smtClean="0"/>
              <a:t>Μεγάλη </a:t>
            </a:r>
            <a:r>
              <a:rPr lang="el-GR" sz="2400" dirty="0"/>
              <a:t>κατανάλωση βιταμίνης </a:t>
            </a:r>
            <a:r>
              <a:rPr lang="en-US" sz="2400" dirty="0" smtClean="0"/>
              <a:t>C</a:t>
            </a:r>
            <a:endParaRPr lang="el-GR" sz="2400" dirty="0" smtClean="0"/>
          </a:p>
          <a:p>
            <a:pPr marL="3175" lvl="3" indent="127000" algn="just">
              <a:buNone/>
            </a:pPr>
            <a:r>
              <a:rPr lang="el-GR" sz="2400" dirty="0" smtClean="0"/>
              <a:t>Η καλύτερη μέθοδος είναι η μικροσκοπική εξέταση του ιζήματος των ούρων. </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58" name="Rectangle 114"/>
          <p:cNvSpPr>
            <a:spLocks noGrp="1" noChangeArrowheads="1"/>
          </p:cNvSpPr>
          <p:nvPr>
            <p:ph type="title"/>
          </p:nvPr>
        </p:nvSpPr>
        <p:spPr>
          <a:xfrm>
            <a:off x="467544" y="332656"/>
            <a:ext cx="8229600" cy="778098"/>
          </a:xfrm>
        </p:spPr>
        <p:txBody>
          <a:bodyPr/>
          <a:lstStyle/>
          <a:p>
            <a:r>
              <a:rPr lang="el-GR" sz="2800" b="1" dirty="0" smtClean="0"/>
              <a:t>ΧΡΩΜΑ ΟΥΡΩΝ</a:t>
            </a:r>
            <a:endParaRPr lang="el-GR" sz="2800" b="1" dirty="0"/>
          </a:p>
        </p:txBody>
      </p:sp>
      <p:graphicFrame>
        <p:nvGraphicFramePr>
          <p:cNvPr id="57461" name="Group 117"/>
          <p:cNvGraphicFramePr>
            <a:graphicFrameLocks noGrp="1"/>
          </p:cNvGraphicFramePr>
          <p:nvPr>
            <p:ph idx="1"/>
          </p:nvPr>
        </p:nvGraphicFramePr>
        <p:xfrm>
          <a:off x="457200" y="1600200"/>
          <a:ext cx="8229600" cy="4236403"/>
        </p:xfrm>
        <a:graphic>
          <a:graphicData uri="http://schemas.openxmlformats.org/drawingml/2006/table">
            <a:tbl>
              <a:tblPr/>
              <a:tblGrid>
                <a:gridCol w="2098675"/>
                <a:gridCol w="1944688"/>
                <a:gridCol w="1946275"/>
                <a:gridCol w="2239962"/>
              </a:tblGrid>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FF0000"/>
                          </a:solidFill>
                          <a:effectLst/>
                          <a:latin typeface="Arial" charset="0"/>
                        </a:rPr>
                        <a:t>Χρώμα</a:t>
                      </a:r>
                      <a:endParaRPr kumimoji="0" lang="en-GB"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FF0000"/>
                          </a:solidFill>
                          <a:effectLst/>
                          <a:latin typeface="Arial" charset="0"/>
                        </a:rPr>
                        <a:t>Ενδογενή αίτια</a:t>
                      </a:r>
                      <a:endParaRPr kumimoji="0" lang="en-GB" sz="2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FF0000"/>
                          </a:solidFill>
                          <a:effectLst/>
                          <a:latin typeface="Arial" charset="0"/>
                        </a:rPr>
                        <a:t>Τροφές</a:t>
                      </a:r>
                      <a:endParaRPr kumimoji="0" lang="en-GB" sz="2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FF0000"/>
                          </a:solidFill>
                          <a:effectLst/>
                          <a:latin typeface="Arial" charset="0"/>
                        </a:rPr>
                        <a:t>Φάρμακα</a:t>
                      </a:r>
                      <a:endParaRPr kumimoji="0" lang="en-GB" sz="2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006600"/>
                          </a:solidFill>
                          <a:effectLst/>
                          <a:latin typeface="Arial" charset="0"/>
                        </a:rPr>
                        <a:t>Κίτρινο</a:t>
                      </a:r>
                      <a:endParaRPr kumimoji="0" lang="en-GB" sz="2000" b="1" i="0" u="none" strike="noStrike" cap="none" normalizeH="0" baseline="0" smtClean="0">
                        <a:ln>
                          <a:noFill/>
                        </a:ln>
                        <a:solidFill>
                          <a:srgbClr val="00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smtClean="0">
                          <a:ln>
                            <a:noFill/>
                          </a:ln>
                          <a:solidFill>
                            <a:schemeClr val="tx1"/>
                          </a:solidFill>
                          <a:effectLst/>
                          <a:latin typeface="Arial" charset="0"/>
                        </a:rPr>
                        <a:t>____</a:t>
                      </a:r>
                      <a:endParaRPr kumimoji="0" lang="en-GB" sz="2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___</a:t>
                      </a: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Νιτροφουραντοΐνη</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006600"/>
                          </a:solidFill>
                          <a:effectLst/>
                          <a:latin typeface="Arial" charset="0"/>
                        </a:rPr>
                        <a:t>Πορτοκαλί</a:t>
                      </a:r>
                      <a:endParaRPr kumimoji="0" lang="en-GB" sz="2000" b="1" i="0" u="none" strike="noStrike" cap="none" normalizeH="0" baseline="0" smtClean="0">
                        <a:ln>
                          <a:noFill/>
                        </a:ln>
                        <a:solidFill>
                          <a:srgbClr val="00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smtClean="0">
                          <a:ln>
                            <a:noFill/>
                          </a:ln>
                          <a:solidFill>
                            <a:schemeClr val="tx1"/>
                          </a:solidFill>
                          <a:effectLst/>
                          <a:latin typeface="Arial" charset="0"/>
                        </a:rPr>
                        <a:t>____</a:t>
                      </a: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___</a:t>
                      </a: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Ριφαμπικίνη</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006600"/>
                          </a:solidFill>
                          <a:effectLst/>
                          <a:latin typeface="Arial" charset="0"/>
                        </a:rPr>
                        <a:t>Κόκκινο</a:t>
                      </a:r>
                      <a:endParaRPr kumimoji="0" lang="en-GB" sz="2000" b="1" i="0" u="none" strike="noStrike" cap="none" normalizeH="0" baseline="0" smtClean="0">
                        <a:ln>
                          <a:noFill/>
                        </a:ln>
                        <a:solidFill>
                          <a:srgbClr val="00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Αιμοσφαιρίνη</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Παντζάρια</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500" b="0" i="0" u="none" strike="noStrike" cap="none" normalizeH="0" baseline="0" smtClean="0">
                          <a:ln>
                            <a:noFill/>
                          </a:ln>
                          <a:solidFill>
                            <a:schemeClr val="tx1"/>
                          </a:solidFill>
                          <a:effectLst/>
                          <a:latin typeface="Arial" charset="0"/>
                        </a:rPr>
                        <a:t>___</a:t>
                      </a:r>
                      <a:endParaRPr kumimoji="0" lang="en-GB" sz="25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006600"/>
                          </a:solidFill>
                          <a:effectLst/>
                          <a:latin typeface="Arial" charset="0"/>
                        </a:rPr>
                        <a:t>Καφέ/μαύρο</a:t>
                      </a:r>
                      <a:endParaRPr kumimoji="0" lang="en-GB" sz="2000" b="1" i="0" u="none" strike="noStrike" cap="none" normalizeH="0" baseline="0" smtClean="0">
                        <a:ln>
                          <a:noFill/>
                        </a:ln>
                        <a:solidFill>
                          <a:srgbClr val="00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Ερυθρά αιμ.</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Πορφυρίνη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Ομογενιστικό οξύ</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Μελανογόνο</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Ιμιπενέμη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Λεβοντόπα</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1520" y="476672"/>
          <a:ext cx="889248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195736" y="0"/>
            <a:ext cx="4605813" cy="646331"/>
          </a:xfrm>
          <a:prstGeom prst="rect">
            <a:avLst/>
          </a:prstGeom>
          <a:noFill/>
        </p:spPr>
        <p:txBody>
          <a:bodyPr wrap="none" rtlCol="0">
            <a:spAutoFit/>
          </a:bodyPr>
          <a:lstStyle/>
          <a:p>
            <a:r>
              <a:rPr lang="el-GR" sz="3600" dirty="0" smtClean="0"/>
              <a:t>ΔΙΑΚΡΙΣΗ ΑΙΜΑΤΟΥΡΙΑΣ</a:t>
            </a:r>
            <a:endParaRPr lang="el-G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65" name="Picture 5" descr="hematuria"/>
          <p:cNvPicPr>
            <a:picLocks noChangeAspect="1" noChangeArrowheads="1"/>
          </p:cNvPicPr>
          <p:nvPr/>
        </p:nvPicPr>
        <p:blipFill>
          <a:blip r:embed="rId3" cstate="print"/>
          <a:srcRect/>
          <a:stretch>
            <a:fillRect/>
          </a:stretch>
        </p:blipFill>
        <p:spPr bwMode="auto">
          <a:xfrm>
            <a:off x="476250" y="238125"/>
            <a:ext cx="8229600" cy="6362700"/>
          </a:xfrm>
          <a:prstGeom prst="rect">
            <a:avLst/>
          </a:prstGeom>
          <a:solidFill>
            <a:srgbClr val="CCECFF"/>
          </a:solidFill>
          <a:ln w="9525">
            <a:noFill/>
            <a:miter lim="800000"/>
            <a:headEnd/>
            <a:tailEnd/>
          </a:ln>
        </p:spPr>
      </p:pic>
      <p:sp>
        <p:nvSpPr>
          <p:cNvPr id="655366" name="Rectangle 6"/>
          <p:cNvSpPr>
            <a:spLocks noChangeArrowheads="1"/>
          </p:cNvSpPr>
          <p:nvPr/>
        </p:nvSpPr>
        <p:spPr bwMode="auto">
          <a:xfrm>
            <a:off x="5810250" y="2000250"/>
            <a:ext cx="1828800" cy="1181100"/>
          </a:xfrm>
          <a:prstGeom prst="rect">
            <a:avLst/>
          </a:prstGeom>
          <a:solidFill>
            <a:schemeClr val="bg1"/>
          </a:solidFill>
          <a:ln w="12700" algn="ctr">
            <a:noFill/>
            <a:miter lim="800000"/>
            <a:headEnd/>
            <a:tailEnd/>
          </a:ln>
          <a:effectLst/>
        </p:spPr>
        <p:txBody>
          <a:bodyPr wrap="none" anchor="ctr"/>
          <a:lstStyle/>
          <a:p>
            <a:endParaRPr lang="el-GR"/>
          </a:p>
        </p:txBody>
      </p:sp>
      <p:sp>
        <p:nvSpPr>
          <p:cNvPr id="655367" name="Rectangle 7"/>
          <p:cNvSpPr>
            <a:spLocks noChangeArrowheads="1"/>
          </p:cNvSpPr>
          <p:nvPr/>
        </p:nvSpPr>
        <p:spPr bwMode="auto">
          <a:xfrm>
            <a:off x="5848350" y="4400550"/>
            <a:ext cx="1885950" cy="1028700"/>
          </a:xfrm>
          <a:prstGeom prst="rect">
            <a:avLst/>
          </a:prstGeom>
          <a:solidFill>
            <a:schemeClr val="bg1"/>
          </a:solidFill>
          <a:ln w="12700" algn="ctr">
            <a:noFill/>
            <a:miter lim="800000"/>
            <a:headEnd/>
            <a:tailEnd/>
          </a:ln>
          <a:effectLst/>
        </p:spPr>
        <p:txBody>
          <a:bodyPr wrap="none" anchor="ctr"/>
          <a:lstStyle/>
          <a:p>
            <a:endParaRPr lang="el-GR"/>
          </a:p>
        </p:txBody>
      </p:sp>
      <p:sp>
        <p:nvSpPr>
          <p:cNvPr id="655368" name="Rectangle 8"/>
          <p:cNvSpPr>
            <a:spLocks noChangeArrowheads="1"/>
          </p:cNvSpPr>
          <p:nvPr/>
        </p:nvSpPr>
        <p:spPr bwMode="auto">
          <a:xfrm>
            <a:off x="5600700" y="3581400"/>
            <a:ext cx="1352550" cy="342900"/>
          </a:xfrm>
          <a:prstGeom prst="rect">
            <a:avLst/>
          </a:prstGeom>
          <a:solidFill>
            <a:schemeClr val="bg1"/>
          </a:solidFill>
          <a:ln w="12700" algn="ctr">
            <a:noFill/>
            <a:miter lim="800000"/>
            <a:headEnd/>
            <a:tailEnd/>
          </a:ln>
          <a:effectLst/>
        </p:spPr>
        <p:txBody>
          <a:bodyPr wrap="none" anchor="ctr"/>
          <a:lstStyle/>
          <a:p>
            <a:endParaRPr lang="el-GR"/>
          </a:p>
        </p:txBody>
      </p:sp>
      <p:sp>
        <p:nvSpPr>
          <p:cNvPr id="655369" name="Rectangle 9"/>
          <p:cNvSpPr>
            <a:spLocks noChangeArrowheads="1"/>
          </p:cNvSpPr>
          <p:nvPr/>
        </p:nvSpPr>
        <p:spPr bwMode="auto">
          <a:xfrm>
            <a:off x="5543550" y="5943600"/>
            <a:ext cx="1524000" cy="342900"/>
          </a:xfrm>
          <a:prstGeom prst="rect">
            <a:avLst/>
          </a:prstGeom>
          <a:solidFill>
            <a:schemeClr val="bg1"/>
          </a:solidFill>
          <a:ln w="12700" algn="ctr">
            <a:noFill/>
            <a:miter lim="800000"/>
            <a:headEnd/>
            <a:tailEnd/>
          </a:ln>
          <a:effectLst/>
        </p:spPr>
        <p:txBody>
          <a:bodyPr wrap="none" anchor="ctr"/>
          <a:lstStyle/>
          <a:p>
            <a:endParaRPr lang="el-GR"/>
          </a:p>
        </p:txBody>
      </p:sp>
      <p:pic>
        <p:nvPicPr>
          <p:cNvPr id="655370" name="Picture 10" descr="hematuria2"/>
          <p:cNvPicPr>
            <a:picLocks noChangeAspect="1" noChangeArrowheads="1"/>
          </p:cNvPicPr>
          <p:nvPr/>
        </p:nvPicPr>
        <p:blipFill>
          <a:blip r:embed="rId4" cstate="print"/>
          <a:srcRect/>
          <a:stretch>
            <a:fillRect/>
          </a:stretch>
        </p:blipFill>
        <p:spPr bwMode="auto">
          <a:xfrm>
            <a:off x="4424363" y="4186238"/>
            <a:ext cx="1495425" cy="1590675"/>
          </a:xfrm>
          <a:prstGeom prst="rect">
            <a:avLst/>
          </a:prstGeom>
          <a:noFill/>
        </p:spPr>
      </p:pic>
      <p:sp>
        <p:nvSpPr>
          <p:cNvPr id="655371" name="Rectangle 11"/>
          <p:cNvSpPr>
            <a:spLocks noChangeArrowheads="1"/>
          </p:cNvSpPr>
          <p:nvPr/>
        </p:nvSpPr>
        <p:spPr bwMode="auto">
          <a:xfrm>
            <a:off x="4419600" y="1771650"/>
            <a:ext cx="1485900" cy="1600200"/>
          </a:xfrm>
          <a:prstGeom prst="rect">
            <a:avLst/>
          </a:prstGeom>
          <a:noFill/>
          <a:ln w="12700" algn="ctr">
            <a:solidFill>
              <a:schemeClr val="accent1"/>
            </a:solidFill>
            <a:miter lim="800000"/>
            <a:headEnd/>
            <a:tailEnd/>
          </a:ln>
          <a:effectLst/>
        </p:spPr>
        <p:txBody>
          <a:bodyPr wrap="none" anchor="ctr"/>
          <a:lstStyle/>
          <a:p>
            <a:endParaRPr lang="el-GR"/>
          </a:p>
        </p:txBody>
      </p:sp>
      <p:sp>
        <p:nvSpPr>
          <p:cNvPr id="655372" name="Rectangle 12"/>
          <p:cNvSpPr>
            <a:spLocks noChangeArrowheads="1"/>
          </p:cNvSpPr>
          <p:nvPr/>
        </p:nvSpPr>
        <p:spPr bwMode="auto">
          <a:xfrm>
            <a:off x="3638550" y="666750"/>
            <a:ext cx="1866900" cy="361950"/>
          </a:xfrm>
          <a:prstGeom prst="rect">
            <a:avLst/>
          </a:prstGeom>
          <a:solidFill>
            <a:srgbClr val="CCECFF"/>
          </a:solidFill>
          <a:ln w="12700" algn="ctr">
            <a:noFill/>
            <a:miter lim="800000"/>
            <a:headEnd/>
            <a:tailEnd/>
          </a:ln>
          <a:effectLst/>
        </p:spPr>
        <p:txBody>
          <a:bodyPr wrap="none" anchor="ctr"/>
          <a:lstStyle/>
          <a:p>
            <a:endParaRPr lang="el-GR"/>
          </a:p>
        </p:txBody>
      </p:sp>
      <p:pic>
        <p:nvPicPr>
          <p:cNvPr id="655373" name="Picture 13" descr="nocturia"/>
          <p:cNvPicPr>
            <a:picLocks noChangeAspect="1" noChangeArrowheads="1"/>
          </p:cNvPicPr>
          <p:nvPr/>
        </p:nvPicPr>
        <p:blipFill>
          <a:blip r:embed="rId5" cstate="print"/>
          <a:srcRect/>
          <a:stretch>
            <a:fillRect/>
          </a:stretch>
        </p:blipFill>
        <p:spPr bwMode="auto">
          <a:xfrm>
            <a:off x="6076950" y="1738313"/>
            <a:ext cx="1752600" cy="1666875"/>
          </a:xfrm>
          <a:prstGeom prst="rect">
            <a:avLst/>
          </a:prstGeom>
          <a:noFill/>
        </p:spPr>
      </p:pic>
      <p:sp>
        <p:nvSpPr>
          <p:cNvPr id="655376" name="Text Box 16"/>
          <p:cNvSpPr txBox="1">
            <a:spLocks noChangeArrowheads="1"/>
          </p:cNvSpPr>
          <p:nvPr/>
        </p:nvSpPr>
        <p:spPr bwMode="auto">
          <a:xfrm>
            <a:off x="2483768" y="620688"/>
            <a:ext cx="4962525" cy="457200"/>
          </a:xfrm>
          <a:prstGeom prst="rect">
            <a:avLst/>
          </a:prstGeom>
          <a:noFill/>
          <a:ln w="12700" algn="ctr">
            <a:noFill/>
            <a:miter lim="800000"/>
            <a:headEnd/>
            <a:tailEnd/>
          </a:ln>
          <a:effectLst/>
        </p:spPr>
        <p:txBody>
          <a:bodyPr wrap="none">
            <a:spAutoFit/>
          </a:bodyPr>
          <a:lstStyle/>
          <a:p>
            <a:r>
              <a:rPr lang="el-GR" sz="2400" b="1" u="sng" dirty="0">
                <a:solidFill>
                  <a:srgbClr val="FF0000"/>
                </a:solidFill>
                <a:effectLst>
                  <a:outerShdw blurRad="38100" dist="38100" dir="2700000" algn="tl">
                    <a:srgbClr val="000000"/>
                  </a:outerShdw>
                </a:effectLst>
              </a:rPr>
              <a:t>ΜΑΚΡΟΣΚΟΠΙΚΗ ΑΙΜΑΤΟΥΡΙΑ</a:t>
            </a:r>
          </a:p>
        </p:txBody>
      </p:sp>
      <p:sp>
        <p:nvSpPr>
          <p:cNvPr id="655377" name="Text Box 17"/>
          <p:cNvSpPr txBox="1">
            <a:spLocks noChangeArrowheads="1"/>
          </p:cNvSpPr>
          <p:nvPr/>
        </p:nvSpPr>
        <p:spPr bwMode="auto">
          <a:xfrm>
            <a:off x="2886075" y="5980113"/>
            <a:ext cx="6257925" cy="457200"/>
          </a:xfrm>
          <a:prstGeom prst="rect">
            <a:avLst/>
          </a:prstGeom>
          <a:noFill/>
          <a:ln w="12700" algn="ctr">
            <a:noFill/>
            <a:miter lim="800000"/>
            <a:headEnd/>
            <a:tailEnd/>
          </a:ln>
          <a:effectLst/>
        </p:spPr>
        <p:txBody>
          <a:bodyPr>
            <a:spAutoFit/>
          </a:bodyPr>
          <a:lstStyle/>
          <a:p>
            <a:pPr>
              <a:spcBef>
                <a:spcPct val="50000"/>
              </a:spcBef>
            </a:pPr>
            <a:r>
              <a:rPr lang="el-GR" sz="2400" b="1" u="sng">
                <a:solidFill>
                  <a:srgbClr val="FF0000"/>
                </a:solidFill>
                <a:effectLst>
                  <a:outerShdw blurRad="38100" dist="38100" dir="2700000" algn="tl">
                    <a:srgbClr val="000000"/>
                  </a:outerShdw>
                </a:effectLst>
              </a:rPr>
              <a:t>ΜΙΚΡΟΣΚΟΠΙΚΗ ΑΙΜΑΤΟΥΡΙΑ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l-GR" sz="2800" b="1" dirty="0" smtClean="0"/>
              <a:t>ΚΟΚΚΙΝΑ ΟΥΡΑ</a:t>
            </a:r>
            <a:endParaRPr lang="el-GR" sz="2800" b="1" dirty="0"/>
          </a:p>
        </p:txBody>
      </p:sp>
      <p:sp>
        <p:nvSpPr>
          <p:cNvPr id="39942" name="Text Box 6"/>
          <p:cNvSpPr txBox="1">
            <a:spLocks noChangeArrowheads="1"/>
          </p:cNvSpPr>
          <p:nvPr/>
        </p:nvSpPr>
        <p:spPr bwMode="auto">
          <a:xfrm>
            <a:off x="611907" y="1628775"/>
            <a:ext cx="2015877" cy="400110"/>
          </a:xfrm>
          <a:prstGeom prst="rect">
            <a:avLst/>
          </a:prstGeom>
          <a:noFill/>
          <a:ln w="9525">
            <a:noFill/>
            <a:miter lim="800000"/>
            <a:headEnd/>
            <a:tailEnd/>
          </a:ln>
          <a:effectLst/>
        </p:spPr>
        <p:txBody>
          <a:bodyPr wrap="square">
            <a:spAutoFit/>
          </a:bodyPr>
          <a:lstStyle/>
          <a:p>
            <a:pPr>
              <a:spcBef>
                <a:spcPct val="50000"/>
              </a:spcBef>
            </a:pPr>
            <a:r>
              <a:rPr lang="el-GR" sz="2000" dirty="0"/>
              <a:t>Φυγοκέντρηση</a:t>
            </a:r>
          </a:p>
        </p:txBody>
      </p:sp>
      <p:sp>
        <p:nvSpPr>
          <p:cNvPr id="39943" name="Line 7"/>
          <p:cNvSpPr>
            <a:spLocks noChangeShapeType="1"/>
          </p:cNvSpPr>
          <p:nvPr/>
        </p:nvSpPr>
        <p:spPr bwMode="auto">
          <a:xfrm>
            <a:off x="1547813" y="2060575"/>
            <a:ext cx="0" cy="431800"/>
          </a:xfrm>
          <a:prstGeom prst="line">
            <a:avLst/>
          </a:prstGeom>
          <a:noFill/>
          <a:ln w="15875">
            <a:solidFill>
              <a:schemeClr val="tx1"/>
            </a:solidFill>
            <a:round/>
            <a:headEnd/>
            <a:tailEnd type="triangle" w="med" len="med"/>
          </a:ln>
          <a:effectLst/>
        </p:spPr>
        <p:txBody>
          <a:bodyPr/>
          <a:lstStyle/>
          <a:p>
            <a:endParaRPr lang="el-GR" sz="2000"/>
          </a:p>
        </p:txBody>
      </p:sp>
      <p:sp>
        <p:nvSpPr>
          <p:cNvPr id="39944" name="Text Box 8"/>
          <p:cNvSpPr txBox="1">
            <a:spLocks noChangeArrowheads="1"/>
          </p:cNvSpPr>
          <p:nvPr/>
        </p:nvSpPr>
        <p:spPr bwMode="auto">
          <a:xfrm>
            <a:off x="684213" y="2636838"/>
            <a:ext cx="1655762" cy="400110"/>
          </a:xfrm>
          <a:prstGeom prst="rect">
            <a:avLst/>
          </a:prstGeom>
          <a:noFill/>
          <a:ln w="15875">
            <a:solidFill>
              <a:schemeClr val="tx1"/>
            </a:solidFill>
            <a:miter lim="800000"/>
            <a:headEnd/>
            <a:tailEnd/>
          </a:ln>
          <a:effectLst/>
        </p:spPr>
        <p:txBody>
          <a:bodyPr>
            <a:spAutoFit/>
          </a:bodyPr>
          <a:lstStyle/>
          <a:p>
            <a:pPr>
              <a:spcBef>
                <a:spcPct val="50000"/>
              </a:spcBef>
            </a:pPr>
            <a:r>
              <a:rPr lang="el-GR" sz="2000">
                <a:solidFill>
                  <a:schemeClr val="accent2"/>
                </a:solidFill>
              </a:rPr>
              <a:t>Κόκκινο ίζημα</a:t>
            </a:r>
          </a:p>
        </p:txBody>
      </p:sp>
      <p:sp>
        <p:nvSpPr>
          <p:cNvPr id="39945" name="Text Box 9"/>
          <p:cNvSpPr txBox="1">
            <a:spLocks noChangeArrowheads="1"/>
          </p:cNvSpPr>
          <p:nvPr/>
        </p:nvSpPr>
        <p:spPr bwMode="auto">
          <a:xfrm>
            <a:off x="827088" y="3644900"/>
            <a:ext cx="1584672" cy="400110"/>
          </a:xfrm>
          <a:prstGeom prst="rect">
            <a:avLst/>
          </a:prstGeom>
          <a:noFill/>
          <a:ln w="15875">
            <a:solidFill>
              <a:schemeClr val="tx1"/>
            </a:solidFill>
            <a:miter lim="800000"/>
            <a:headEnd/>
            <a:tailEnd/>
          </a:ln>
          <a:effectLst/>
        </p:spPr>
        <p:txBody>
          <a:bodyPr wrap="square">
            <a:spAutoFit/>
          </a:bodyPr>
          <a:lstStyle/>
          <a:p>
            <a:pPr>
              <a:spcBef>
                <a:spcPct val="50000"/>
              </a:spcBef>
            </a:pPr>
            <a:r>
              <a:rPr lang="el-GR" sz="2000">
                <a:solidFill>
                  <a:srgbClr val="520000"/>
                </a:solidFill>
              </a:rPr>
              <a:t>Αιματουρία</a:t>
            </a:r>
          </a:p>
        </p:txBody>
      </p:sp>
      <p:sp>
        <p:nvSpPr>
          <p:cNvPr id="39946" name="Line 10"/>
          <p:cNvSpPr>
            <a:spLocks noChangeShapeType="1"/>
          </p:cNvSpPr>
          <p:nvPr/>
        </p:nvSpPr>
        <p:spPr bwMode="auto">
          <a:xfrm>
            <a:off x="1547813" y="3141663"/>
            <a:ext cx="0" cy="431800"/>
          </a:xfrm>
          <a:prstGeom prst="line">
            <a:avLst/>
          </a:prstGeom>
          <a:noFill/>
          <a:ln w="15875">
            <a:solidFill>
              <a:schemeClr val="tx1"/>
            </a:solidFill>
            <a:round/>
            <a:headEnd/>
            <a:tailEnd type="triangle" w="med" len="med"/>
          </a:ln>
          <a:effectLst/>
        </p:spPr>
        <p:txBody>
          <a:bodyPr/>
          <a:lstStyle/>
          <a:p>
            <a:endParaRPr lang="el-GR" sz="2000"/>
          </a:p>
        </p:txBody>
      </p:sp>
      <p:sp>
        <p:nvSpPr>
          <p:cNvPr id="39950" name="Line 14"/>
          <p:cNvSpPr>
            <a:spLocks noChangeShapeType="1"/>
          </p:cNvSpPr>
          <p:nvPr/>
        </p:nvSpPr>
        <p:spPr bwMode="auto">
          <a:xfrm>
            <a:off x="2484438" y="1844675"/>
            <a:ext cx="1582737" cy="0"/>
          </a:xfrm>
          <a:prstGeom prst="line">
            <a:avLst/>
          </a:prstGeom>
          <a:noFill/>
          <a:ln w="15875">
            <a:solidFill>
              <a:schemeClr val="tx1"/>
            </a:solidFill>
            <a:round/>
            <a:headEnd/>
            <a:tailEnd/>
          </a:ln>
          <a:effectLst/>
        </p:spPr>
        <p:txBody>
          <a:bodyPr/>
          <a:lstStyle/>
          <a:p>
            <a:endParaRPr lang="el-GR" sz="2000"/>
          </a:p>
        </p:txBody>
      </p:sp>
      <p:sp>
        <p:nvSpPr>
          <p:cNvPr id="39951" name="Line 15"/>
          <p:cNvSpPr>
            <a:spLocks noChangeShapeType="1"/>
          </p:cNvSpPr>
          <p:nvPr/>
        </p:nvSpPr>
        <p:spPr bwMode="auto">
          <a:xfrm>
            <a:off x="4067175" y="1844675"/>
            <a:ext cx="0" cy="647700"/>
          </a:xfrm>
          <a:prstGeom prst="line">
            <a:avLst/>
          </a:prstGeom>
          <a:noFill/>
          <a:ln w="15875">
            <a:solidFill>
              <a:schemeClr val="tx1"/>
            </a:solidFill>
            <a:round/>
            <a:headEnd/>
            <a:tailEnd type="triangle" w="med" len="med"/>
          </a:ln>
          <a:effectLst/>
        </p:spPr>
        <p:txBody>
          <a:bodyPr/>
          <a:lstStyle/>
          <a:p>
            <a:endParaRPr lang="el-GR" sz="2000"/>
          </a:p>
        </p:txBody>
      </p:sp>
      <p:sp>
        <p:nvSpPr>
          <p:cNvPr id="39952" name="Text Box 16"/>
          <p:cNvSpPr txBox="1">
            <a:spLocks noChangeArrowheads="1"/>
          </p:cNvSpPr>
          <p:nvPr/>
        </p:nvSpPr>
        <p:spPr bwMode="auto">
          <a:xfrm>
            <a:off x="2843213" y="2636838"/>
            <a:ext cx="2376487" cy="400110"/>
          </a:xfrm>
          <a:prstGeom prst="rect">
            <a:avLst/>
          </a:prstGeom>
          <a:noFill/>
          <a:ln w="15875">
            <a:solidFill>
              <a:schemeClr val="tx1"/>
            </a:solidFill>
            <a:miter lim="800000"/>
            <a:headEnd/>
            <a:tailEnd/>
          </a:ln>
          <a:effectLst/>
        </p:spPr>
        <p:txBody>
          <a:bodyPr>
            <a:spAutoFit/>
          </a:bodyPr>
          <a:lstStyle/>
          <a:p>
            <a:pPr>
              <a:spcBef>
                <a:spcPct val="50000"/>
              </a:spcBef>
            </a:pPr>
            <a:r>
              <a:rPr lang="el-GR" sz="2000">
                <a:solidFill>
                  <a:schemeClr val="accent2"/>
                </a:solidFill>
              </a:rPr>
              <a:t>Κόκκινο υπερκείμενο</a:t>
            </a:r>
          </a:p>
        </p:txBody>
      </p:sp>
      <p:sp>
        <p:nvSpPr>
          <p:cNvPr id="39953" name="Line 17"/>
          <p:cNvSpPr>
            <a:spLocks noChangeShapeType="1"/>
          </p:cNvSpPr>
          <p:nvPr/>
        </p:nvSpPr>
        <p:spPr bwMode="auto">
          <a:xfrm>
            <a:off x="4067175" y="3141663"/>
            <a:ext cx="0" cy="431800"/>
          </a:xfrm>
          <a:prstGeom prst="line">
            <a:avLst/>
          </a:prstGeom>
          <a:noFill/>
          <a:ln w="15875">
            <a:solidFill>
              <a:schemeClr val="tx1"/>
            </a:solidFill>
            <a:round/>
            <a:headEnd/>
            <a:tailEnd type="triangle" w="med" len="med"/>
          </a:ln>
          <a:effectLst/>
        </p:spPr>
        <p:txBody>
          <a:bodyPr/>
          <a:lstStyle/>
          <a:p>
            <a:endParaRPr lang="el-GR" sz="2000"/>
          </a:p>
        </p:txBody>
      </p:sp>
      <p:sp>
        <p:nvSpPr>
          <p:cNvPr id="39954" name="Text Box 18"/>
          <p:cNvSpPr txBox="1">
            <a:spLocks noChangeArrowheads="1"/>
          </p:cNvSpPr>
          <p:nvPr/>
        </p:nvSpPr>
        <p:spPr bwMode="auto">
          <a:xfrm>
            <a:off x="3203575" y="3644900"/>
            <a:ext cx="1657350" cy="400110"/>
          </a:xfrm>
          <a:prstGeom prst="rect">
            <a:avLst/>
          </a:prstGeom>
          <a:solidFill>
            <a:srgbClr val="FFCC99">
              <a:alpha val="39999"/>
            </a:srgbClr>
          </a:solidFill>
          <a:ln w="15875">
            <a:solidFill>
              <a:schemeClr val="tx1"/>
            </a:solidFill>
            <a:miter lim="800000"/>
            <a:headEnd/>
            <a:tailEnd/>
          </a:ln>
          <a:effectLst/>
        </p:spPr>
        <p:txBody>
          <a:bodyPr>
            <a:spAutoFit/>
          </a:bodyPr>
          <a:lstStyle/>
          <a:p>
            <a:pPr>
              <a:spcBef>
                <a:spcPct val="50000"/>
              </a:spcBef>
            </a:pPr>
            <a:r>
              <a:rPr lang="en-US" sz="2000"/>
              <a:t>Dipstick </a:t>
            </a:r>
            <a:r>
              <a:rPr lang="el-GR" sz="2000"/>
              <a:t>αίμης</a:t>
            </a:r>
          </a:p>
        </p:txBody>
      </p:sp>
      <p:sp>
        <p:nvSpPr>
          <p:cNvPr id="39955" name="Text Box 19"/>
          <p:cNvSpPr txBox="1">
            <a:spLocks noChangeArrowheads="1"/>
          </p:cNvSpPr>
          <p:nvPr/>
        </p:nvSpPr>
        <p:spPr bwMode="auto">
          <a:xfrm>
            <a:off x="4211638" y="4149725"/>
            <a:ext cx="1081087" cy="369332"/>
          </a:xfrm>
          <a:prstGeom prst="rect">
            <a:avLst/>
          </a:prstGeom>
          <a:noFill/>
          <a:ln w="9525">
            <a:noFill/>
            <a:miter lim="800000"/>
            <a:headEnd/>
            <a:tailEnd/>
          </a:ln>
          <a:effectLst/>
        </p:spPr>
        <p:txBody>
          <a:bodyPr>
            <a:spAutoFit/>
          </a:bodyPr>
          <a:lstStyle/>
          <a:p>
            <a:pPr>
              <a:spcBef>
                <a:spcPct val="50000"/>
              </a:spcBef>
            </a:pPr>
            <a:r>
              <a:rPr lang="el-GR"/>
              <a:t>Αρνητικό</a:t>
            </a:r>
          </a:p>
        </p:txBody>
      </p:sp>
      <p:sp>
        <p:nvSpPr>
          <p:cNvPr id="39958" name="Text Box 22"/>
          <p:cNvSpPr txBox="1">
            <a:spLocks noChangeArrowheads="1"/>
          </p:cNvSpPr>
          <p:nvPr/>
        </p:nvSpPr>
        <p:spPr bwMode="auto">
          <a:xfrm>
            <a:off x="5148262" y="3429000"/>
            <a:ext cx="935905" cy="369332"/>
          </a:xfrm>
          <a:prstGeom prst="rect">
            <a:avLst/>
          </a:prstGeom>
          <a:noFill/>
          <a:ln w="9525">
            <a:noFill/>
            <a:miter lim="800000"/>
            <a:headEnd/>
            <a:tailEnd/>
          </a:ln>
          <a:effectLst/>
        </p:spPr>
        <p:txBody>
          <a:bodyPr wrap="square">
            <a:spAutoFit/>
          </a:bodyPr>
          <a:lstStyle/>
          <a:p>
            <a:pPr>
              <a:spcBef>
                <a:spcPct val="50000"/>
              </a:spcBef>
            </a:pPr>
            <a:r>
              <a:rPr lang="el-GR" dirty="0"/>
              <a:t>Θετικό</a:t>
            </a:r>
          </a:p>
        </p:txBody>
      </p:sp>
      <p:sp>
        <p:nvSpPr>
          <p:cNvPr id="39959" name="Line 23"/>
          <p:cNvSpPr>
            <a:spLocks noChangeShapeType="1"/>
          </p:cNvSpPr>
          <p:nvPr/>
        </p:nvSpPr>
        <p:spPr bwMode="auto">
          <a:xfrm>
            <a:off x="4067175" y="4149725"/>
            <a:ext cx="0" cy="431800"/>
          </a:xfrm>
          <a:prstGeom prst="line">
            <a:avLst/>
          </a:prstGeom>
          <a:noFill/>
          <a:ln w="15875">
            <a:solidFill>
              <a:schemeClr val="tx1"/>
            </a:solidFill>
            <a:round/>
            <a:headEnd/>
            <a:tailEnd type="triangle" w="med" len="med"/>
          </a:ln>
          <a:effectLst/>
        </p:spPr>
        <p:txBody>
          <a:bodyPr/>
          <a:lstStyle/>
          <a:p>
            <a:endParaRPr lang="el-GR" sz="2000"/>
          </a:p>
        </p:txBody>
      </p:sp>
      <p:sp>
        <p:nvSpPr>
          <p:cNvPr id="39960" name="Text Box 24"/>
          <p:cNvSpPr txBox="1">
            <a:spLocks noChangeArrowheads="1"/>
          </p:cNvSpPr>
          <p:nvPr/>
        </p:nvSpPr>
        <p:spPr bwMode="auto">
          <a:xfrm>
            <a:off x="3059113" y="4724400"/>
            <a:ext cx="1944687" cy="1138773"/>
          </a:xfrm>
          <a:prstGeom prst="rect">
            <a:avLst/>
          </a:prstGeom>
          <a:noFill/>
          <a:ln w="15875">
            <a:solidFill>
              <a:schemeClr val="tx1"/>
            </a:solidFill>
            <a:miter lim="800000"/>
            <a:headEnd/>
            <a:tailEnd/>
          </a:ln>
          <a:effectLst/>
        </p:spPr>
        <p:txBody>
          <a:bodyPr>
            <a:spAutoFit/>
          </a:bodyPr>
          <a:lstStyle/>
          <a:p>
            <a:pPr>
              <a:lnSpc>
                <a:spcPct val="80000"/>
              </a:lnSpc>
              <a:spcBef>
                <a:spcPct val="50000"/>
              </a:spcBef>
            </a:pPr>
            <a:r>
              <a:rPr lang="el-GR" sz="2000" dirty="0">
                <a:solidFill>
                  <a:srgbClr val="520000"/>
                </a:solidFill>
              </a:rPr>
              <a:t>Παντζάρια</a:t>
            </a:r>
          </a:p>
          <a:p>
            <a:pPr>
              <a:lnSpc>
                <a:spcPct val="80000"/>
              </a:lnSpc>
              <a:spcBef>
                <a:spcPct val="50000"/>
              </a:spcBef>
            </a:pPr>
            <a:r>
              <a:rPr lang="el-GR" sz="2000" dirty="0">
                <a:solidFill>
                  <a:srgbClr val="520000"/>
                </a:solidFill>
              </a:rPr>
              <a:t>Φεναζοπυριδίνη</a:t>
            </a:r>
          </a:p>
          <a:p>
            <a:pPr>
              <a:lnSpc>
                <a:spcPct val="80000"/>
              </a:lnSpc>
              <a:spcBef>
                <a:spcPct val="50000"/>
              </a:spcBef>
            </a:pPr>
            <a:r>
              <a:rPr lang="el-GR" sz="2000" dirty="0">
                <a:solidFill>
                  <a:srgbClr val="520000"/>
                </a:solidFill>
              </a:rPr>
              <a:t>Πορφυρία</a:t>
            </a:r>
          </a:p>
        </p:txBody>
      </p:sp>
      <p:sp>
        <p:nvSpPr>
          <p:cNvPr id="39961" name="Text Box 25"/>
          <p:cNvSpPr txBox="1">
            <a:spLocks noChangeArrowheads="1"/>
          </p:cNvSpPr>
          <p:nvPr/>
        </p:nvSpPr>
        <p:spPr bwMode="auto">
          <a:xfrm>
            <a:off x="6156325" y="3573463"/>
            <a:ext cx="1655763" cy="738664"/>
          </a:xfrm>
          <a:prstGeom prst="rect">
            <a:avLst/>
          </a:prstGeom>
          <a:noFill/>
          <a:ln w="15875">
            <a:solidFill>
              <a:schemeClr val="tx1"/>
            </a:solidFill>
            <a:miter lim="800000"/>
            <a:headEnd/>
            <a:tailEnd/>
          </a:ln>
          <a:effectLst/>
        </p:spPr>
        <p:txBody>
          <a:bodyPr>
            <a:spAutoFit/>
          </a:bodyPr>
          <a:lstStyle/>
          <a:p>
            <a:pPr>
              <a:lnSpc>
                <a:spcPct val="80000"/>
              </a:lnSpc>
              <a:spcBef>
                <a:spcPct val="50000"/>
              </a:spcBef>
            </a:pPr>
            <a:r>
              <a:rPr lang="el-GR" sz="2000">
                <a:solidFill>
                  <a:srgbClr val="520000"/>
                </a:solidFill>
              </a:rPr>
              <a:t>Μυοσφαιρίνη</a:t>
            </a:r>
          </a:p>
          <a:p>
            <a:pPr>
              <a:lnSpc>
                <a:spcPct val="80000"/>
              </a:lnSpc>
              <a:spcBef>
                <a:spcPct val="50000"/>
              </a:spcBef>
            </a:pPr>
            <a:r>
              <a:rPr lang="el-GR" sz="2000">
                <a:solidFill>
                  <a:srgbClr val="520000"/>
                </a:solidFill>
              </a:rPr>
              <a:t>Αιμοσφαιρίνη</a:t>
            </a:r>
          </a:p>
        </p:txBody>
      </p:sp>
      <p:sp>
        <p:nvSpPr>
          <p:cNvPr id="39962" name="Line 26"/>
          <p:cNvSpPr>
            <a:spLocks noChangeShapeType="1"/>
          </p:cNvSpPr>
          <p:nvPr/>
        </p:nvSpPr>
        <p:spPr bwMode="auto">
          <a:xfrm>
            <a:off x="6948488" y="4365625"/>
            <a:ext cx="0" cy="431800"/>
          </a:xfrm>
          <a:prstGeom prst="line">
            <a:avLst/>
          </a:prstGeom>
          <a:noFill/>
          <a:ln w="15875">
            <a:solidFill>
              <a:schemeClr val="tx1"/>
            </a:solidFill>
            <a:round/>
            <a:headEnd/>
            <a:tailEnd type="triangle" w="med" len="med"/>
          </a:ln>
          <a:effectLst/>
        </p:spPr>
        <p:txBody>
          <a:bodyPr/>
          <a:lstStyle/>
          <a:p>
            <a:endParaRPr lang="el-GR" sz="2000"/>
          </a:p>
        </p:txBody>
      </p:sp>
      <p:sp>
        <p:nvSpPr>
          <p:cNvPr id="39964" name="Text Box 28"/>
          <p:cNvSpPr txBox="1">
            <a:spLocks noChangeArrowheads="1"/>
          </p:cNvSpPr>
          <p:nvPr/>
        </p:nvSpPr>
        <p:spPr bwMode="auto">
          <a:xfrm>
            <a:off x="5795963" y="4868863"/>
            <a:ext cx="2232025" cy="400110"/>
          </a:xfrm>
          <a:prstGeom prst="rect">
            <a:avLst/>
          </a:prstGeom>
          <a:noFill/>
          <a:ln w="9525">
            <a:noFill/>
            <a:miter lim="800000"/>
            <a:headEnd/>
            <a:tailEnd/>
          </a:ln>
          <a:effectLst/>
        </p:spPr>
        <p:txBody>
          <a:bodyPr>
            <a:spAutoFit/>
          </a:bodyPr>
          <a:lstStyle/>
          <a:p>
            <a:pPr>
              <a:spcBef>
                <a:spcPct val="50000"/>
              </a:spcBef>
            </a:pPr>
            <a:r>
              <a:rPr lang="el-GR" sz="2000"/>
              <a:t>Χρώμα πλάσματος</a:t>
            </a:r>
          </a:p>
        </p:txBody>
      </p:sp>
      <p:sp>
        <p:nvSpPr>
          <p:cNvPr id="39965" name="Line 29"/>
          <p:cNvSpPr>
            <a:spLocks noChangeShapeType="1"/>
          </p:cNvSpPr>
          <p:nvPr/>
        </p:nvSpPr>
        <p:spPr bwMode="auto">
          <a:xfrm>
            <a:off x="6300788" y="5300663"/>
            <a:ext cx="0" cy="504825"/>
          </a:xfrm>
          <a:prstGeom prst="line">
            <a:avLst/>
          </a:prstGeom>
          <a:noFill/>
          <a:ln w="15875">
            <a:solidFill>
              <a:schemeClr val="tx1"/>
            </a:solidFill>
            <a:round/>
            <a:headEnd/>
            <a:tailEnd type="triangle" w="med" len="med"/>
          </a:ln>
          <a:effectLst/>
        </p:spPr>
        <p:txBody>
          <a:bodyPr/>
          <a:lstStyle/>
          <a:p>
            <a:endParaRPr lang="el-GR" sz="2000"/>
          </a:p>
        </p:txBody>
      </p:sp>
      <p:sp>
        <p:nvSpPr>
          <p:cNvPr id="39966" name="Text Box 30"/>
          <p:cNvSpPr txBox="1">
            <a:spLocks noChangeArrowheads="1"/>
          </p:cNvSpPr>
          <p:nvPr/>
        </p:nvSpPr>
        <p:spPr bwMode="auto">
          <a:xfrm>
            <a:off x="6300192" y="5300663"/>
            <a:ext cx="935037" cy="369332"/>
          </a:xfrm>
          <a:prstGeom prst="rect">
            <a:avLst/>
          </a:prstGeom>
          <a:noFill/>
          <a:ln w="9525">
            <a:noFill/>
            <a:miter lim="800000"/>
            <a:headEnd/>
            <a:tailEnd/>
          </a:ln>
          <a:effectLst/>
        </p:spPr>
        <p:txBody>
          <a:bodyPr>
            <a:spAutoFit/>
          </a:bodyPr>
          <a:lstStyle/>
          <a:p>
            <a:pPr>
              <a:spcBef>
                <a:spcPct val="50000"/>
              </a:spcBef>
            </a:pPr>
            <a:r>
              <a:rPr lang="el-GR" dirty="0"/>
              <a:t>Διαυγές</a:t>
            </a:r>
          </a:p>
        </p:txBody>
      </p:sp>
      <p:sp>
        <p:nvSpPr>
          <p:cNvPr id="39967" name="Line 31"/>
          <p:cNvSpPr>
            <a:spLocks noChangeShapeType="1"/>
          </p:cNvSpPr>
          <p:nvPr/>
        </p:nvSpPr>
        <p:spPr bwMode="auto">
          <a:xfrm>
            <a:off x="7885113" y="5084763"/>
            <a:ext cx="647700" cy="0"/>
          </a:xfrm>
          <a:prstGeom prst="line">
            <a:avLst/>
          </a:prstGeom>
          <a:noFill/>
          <a:ln w="15875">
            <a:solidFill>
              <a:schemeClr val="tx1"/>
            </a:solidFill>
            <a:round/>
            <a:headEnd/>
            <a:tailEnd/>
          </a:ln>
          <a:effectLst/>
        </p:spPr>
        <p:txBody>
          <a:bodyPr/>
          <a:lstStyle/>
          <a:p>
            <a:endParaRPr lang="el-GR" sz="2000"/>
          </a:p>
        </p:txBody>
      </p:sp>
      <p:sp>
        <p:nvSpPr>
          <p:cNvPr id="39968" name="Line 32"/>
          <p:cNvSpPr>
            <a:spLocks noChangeShapeType="1"/>
          </p:cNvSpPr>
          <p:nvPr/>
        </p:nvSpPr>
        <p:spPr bwMode="auto">
          <a:xfrm>
            <a:off x="8532813" y="5084763"/>
            <a:ext cx="0" cy="720725"/>
          </a:xfrm>
          <a:prstGeom prst="line">
            <a:avLst/>
          </a:prstGeom>
          <a:noFill/>
          <a:ln w="15875">
            <a:solidFill>
              <a:schemeClr val="tx1"/>
            </a:solidFill>
            <a:round/>
            <a:headEnd/>
            <a:tailEnd type="triangle" w="med" len="med"/>
          </a:ln>
          <a:effectLst/>
        </p:spPr>
        <p:txBody>
          <a:bodyPr/>
          <a:lstStyle/>
          <a:p>
            <a:endParaRPr lang="el-GR" sz="2000"/>
          </a:p>
        </p:txBody>
      </p:sp>
      <p:sp>
        <p:nvSpPr>
          <p:cNvPr id="39969" name="Text Box 33"/>
          <p:cNvSpPr txBox="1">
            <a:spLocks noChangeArrowheads="1"/>
          </p:cNvSpPr>
          <p:nvPr/>
        </p:nvSpPr>
        <p:spPr bwMode="auto">
          <a:xfrm>
            <a:off x="4932040" y="5805488"/>
            <a:ext cx="2375223" cy="400110"/>
          </a:xfrm>
          <a:prstGeom prst="rect">
            <a:avLst/>
          </a:prstGeom>
          <a:noFill/>
          <a:ln w="9525">
            <a:noFill/>
            <a:miter lim="800000"/>
            <a:headEnd/>
            <a:tailEnd/>
          </a:ln>
          <a:effectLst/>
        </p:spPr>
        <p:txBody>
          <a:bodyPr wrap="square">
            <a:spAutoFit/>
          </a:bodyPr>
          <a:lstStyle/>
          <a:p>
            <a:pPr>
              <a:spcBef>
                <a:spcPct val="50000"/>
              </a:spcBef>
            </a:pPr>
            <a:r>
              <a:rPr lang="el-GR" sz="2000" dirty="0">
                <a:solidFill>
                  <a:srgbClr val="520000"/>
                </a:solidFill>
              </a:rPr>
              <a:t>Μυοσφαιρινουρία</a:t>
            </a:r>
          </a:p>
        </p:txBody>
      </p:sp>
      <p:sp>
        <p:nvSpPr>
          <p:cNvPr id="39972" name="Text Box 36"/>
          <p:cNvSpPr txBox="1">
            <a:spLocks noChangeArrowheads="1"/>
          </p:cNvSpPr>
          <p:nvPr/>
        </p:nvSpPr>
        <p:spPr bwMode="auto">
          <a:xfrm>
            <a:off x="7020272" y="5805488"/>
            <a:ext cx="2123728" cy="400110"/>
          </a:xfrm>
          <a:prstGeom prst="rect">
            <a:avLst/>
          </a:prstGeom>
          <a:noFill/>
          <a:ln w="9525">
            <a:noFill/>
            <a:miter lim="800000"/>
            <a:headEnd/>
            <a:tailEnd/>
          </a:ln>
          <a:effectLst/>
        </p:spPr>
        <p:txBody>
          <a:bodyPr wrap="square">
            <a:spAutoFit/>
          </a:bodyPr>
          <a:lstStyle/>
          <a:p>
            <a:pPr>
              <a:spcBef>
                <a:spcPct val="50000"/>
              </a:spcBef>
            </a:pPr>
            <a:r>
              <a:rPr lang="el-GR" sz="2000" dirty="0">
                <a:solidFill>
                  <a:srgbClr val="520000"/>
                </a:solidFill>
              </a:rPr>
              <a:t>Αιμοσφαιρινουρία</a:t>
            </a:r>
          </a:p>
        </p:txBody>
      </p:sp>
      <p:sp>
        <p:nvSpPr>
          <p:cNvPr id="39973" name="Text Box 37"/>
          <p:cNvSpPr txBox="1">
            <a:spLocks noChangeArrowheads="1"/>
          </p:cNvSpPr>
          <p:nvPr/>
        </p:nvSpPr>
        <p:spPr bwMode="auto">
          <a:xfrm>
            <a:off x="7667823" y="5300663"/>
            <a:ext cx="936625" cy="369332"/>
          </a:xfrm>
          <a:prstGeom prst="rect">
            <a:avLst/>
          </a:prstGeom>
          <a:noFill/>
          <a:ln w="9525">
            <a:noFill/>
            <a:miter lim="800000"/>
            <a:headEnd/>
            <a:tailEnd/>
          </a:ln>
          <a:effectLst/>
        </p:spPr>
        <p:txBody>
          <a:bodyPr>
            <a:spAutoFit/>
          </a:bodyPr>
          <a:lstStyle/>
          <a:p>
            <a:pPr>
              <a:spcBef>
                <a:spcPct val="50000"/>
              </a:spcBef>
            </a:pPr>
            <a:r>
              <a:rPr lang="el-GR" dirty="0"/>
              <a:t>Κόκκινο</a:t>
            </a:r>
          </a:p>
        </p:txBody>
      </p:sp>
      <p:sp>
        <p:nvSpPr>
          <p:cNvPr id="39974" name="Line 38"/>
          <p:cNvSpPr>
            <a:spLocks noChangeShapeType="1"/>
          </p:cNvSpPr>
          <p:nvPr/>
        </p:nvSpPr>
        <p:spPr bwMode="auto">
          <a:xfrm>
            <a:off x="4932363" y="3860800"/>
            <a:ext cx="1152525" cy="0"/>
          </a:xfrm>
          <a:prstGeom prst="line">
            <a:avLst/>
          </a:prstGeom>
          <a:noFill/>
          <a:ln w="15875">
            <a:solidFill>
              <a:schemeClr val="tx1"/>
            </a:solidFill>
            <a:round/>
            <a:headEnd/>
            <a:tailEnd type="triangle" w="med" len="med"/>
          </a:ln>
          <a:effectLst/>
        </p:spPr>
        <p:txBody>
          <a:bodyPr/>
          <a:lstStyle/>
          <a:p>
            <a:endParaRPr lang="el-GR"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914</Words>
  <Application>Microsoft Office PowerPoint</Application>
  <PresentationFormat>On-screen Show (4:3)</PresentationFormat>
  <Paragraphs>295</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Office Theme</vt:lpstr>
      <vt:lpstr>Photo Editor Photo</vt:lpstr>
      <vt:lpstr>Bitmap Image</vt:lpstr>
      <vt:lpstr>Φωτογραφία του Photo Editor</vt:lpstr>
      <vt:lpstr>ΑΙΜΑΤΟΥΡΙΑ</vt:lpstr>
      <vt:lpstr>ΓΕΝΙΚΑ</vt:lpstr>
      <vt:lpstr>ΟΡΙΣΜΟΣ ΑΙΜΑΤΟΥΡΙΑΣ</vt:lpstr>
      <vt:lpstr>Slide 4</vt:lpstr>
      <vt:lpstr>ΕΛΕΓΧΟΣ ΑΙΜΑΤΟΥΡΙΑΣ</vt:lpstr>
      <vt:lpstr>ΧΡΩΜΑ ΟΥΡΩΝ</vt:lpstr>
      <vt:lpstr>Slide 7</vt:lpstr>
      <vt:lpstr>Slide 8</vt:lpstr>
      <vt:lpstr>ΚΟΚΚΙΝΑ ΟΥΡΑ</vt:lpstr>
      <vt:lpstr>Slide 10</vt:lpstr>
      <vt:lpstr>Slide 11</vt:lpstr>
      <vt:lpstr>ΑΙΤΙΑ ΑΙΜΑΤΟΥΡΙΑΣ (108 ασθενείς) </vt:lpstr>
      <vt:lpstr>Slide 13</vt:lpstr>
      <vt:lpstr>Slide 14</vt:lpstr>
      <vt:lpstr>ΔΥΣΜΟΡΦΑ ΕΡΥΘΡΟΚΥΤΤΑΡΑ</vt:lpstr>
      <vt:lpstr>ΕΡΥΘΡΟΚΥΤΤΑΡΙΚΟΙ ΚΥΛΙΝΔΟΙ</vt:lpstr>
      <vt:lpstr>ΔΙΑΚΡΙΣΗ ΑΙΜΑΤΟΥΡΙΑΣ</vt:lpstr>
      <vt:lpstr>ΑΙΜΑΤΟΥΡΙΑ ΑΠΟ ΑΣΚΗΣΗ</vt:lpstr>
      <vt:lpstr>ΕΠΙΜΕΝΟΥΣΑ ΜΕΜΟΝΩΜΕΝΗ ΜIΚΡΟΣΚΟΠΙΚΗ ΑΙΜΑΤΟΥΡΙΑ</vt:lpstr>
      <vt:lpstr>Slide 20</vt:lpstr>
      <vt:lpstr>Slide 21</vt:lpstr>
      <vt:lpstr>ΜΑΚΡΟΣΚΟΠΙΚΗ ΑΙΜΑΤΟΥΡΙΑ ΚΑΙ ΛΕΥΚΩΜΑΤΟΥΡΙΑ</vt:lpstr>
      <vt:lpstr>ΑΙΜΑΤΟΥΡΙΑ ΚΑΙ ΑΝΤΙΠΗΚΤΙΚΑ</vt:lpstr>
      <vt:lpstr>ΥΠΕΡΑΣΒΕΣΤΙΟΥΡΙΑ ΚΑΙ ΥΠΕΡΟΥΡΙXΟΥΡΙΑ</vt:lpstr>
      <vt:lpstr>ΣΥΜΠΤΩΜΑΤΙΚΗ ΑΙΜΑΤΟΥΡΙΑ</vt:lpstr>
      <vt:lpstr>Slide 26</vt:lpstr>
      <vt:lpstr>Slide 27</vt:lpstr>
      <vt:lpstr>ΕΝΔΕΙΞΕΙΣ ΒΙΟΨΙΑΣ</vt:lpstr>
      <vt:lpstr>ΑΙΤΙΑ ΑΙΜΑΤΟΥΡΙΑΣ ΑΝΑ ΗΛΙΚΙΑ</vt:lpstr>
      <vt:lpstr>ΣΥΜΠΕΡΑΣΜΑ</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Alexandros Gerakis</dc:creator>
  <cp:lastModifiedBy>alex</cp:lastModifiedBy>
  <cp:revision>171</cp:revision>
  <dcterms:created xsi:type="dcterms:W3CDTF">2010-10-27T18:35:05Z</dcterms:created>
  <dcterms:modified xsi:type="dcterms:W3CDTF">2010-12-02T07:31:06Z</dcterms:modified>
</cp:coreProperties>
</file>